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1" r:id="rId6"/>
    <p:sldId id="260" r:id="rId7"/>
    <p:sldId id="272" r:id="rId8"/>
    <p:sldId id="263" r:id="rId9"/>
    <p:sldId id="273" r:id="rId10"/>
    <p:sldId id="269" r:id="rId11"/>
    <p:sldId id="270" r:id="rId12"/>
    <p:sldId id="271" r:id="rId13"/>
    <p:sldId id="265" r:id="rId14"/>
    <p:sldId id="266" r:id="rId15"/>
    <p:sldId id="267" r:id="rId16"/>
    <p:sldId id="287" r:id="rId17"/>
    <p:sldId id="283" r:id="rId18"/>
    <p:sldId id="285" r:id="rId19"/>
    <p:sldId id="286" r:id="rId20"/>
    <p:sldId id="284" r:id="rId21"/>
    <p:sldId id="281" r:id="rId22"/>
    <p:sldId id="288" r:id="rId23"/>
    <p:sldId id="278" r:id="rId24"/>
    <p:sldId id="289" r:id="rId25"/>
    <p:sldId id="290" r:id="rId26"/>
    <p:sldId id="291" r:id="rId27"/>
    <p:sldId id="274" r:id="rId28"/>
    <p:sldId id="292" r:id="rId29"/>
    <p:sldId id="293" r:id="rId30"/>
    <p:sldId id="282" r:id="rId31"/>
    <p:sldId id="294" r:id="rId32"/>
    <p:sldId id="295" r:id="rId33"/>
    <p:sldId id="296" r:id="rId34"/>
    <p:sldId id="297" r:id="rId35"/>
    <p:sldId id="304" r:id="rId36"/>
    <p:sldId id="300" r:id="rId37"/>
    <p:sldId id="301" r:id="rId38"/>
    <p:sldId id="302" r:id="rId39"/>
    <p:sldId id="303" r:id="rId40"/>
    <p:sldId id="26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p:scale>
          <a:sx n="100" d="100"/>
          <a:sy n="100" d="100"/>
        </p:scale>
        <p:origin x="9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E1344C-6AFF-4AB1-8A82-E3832AE5B10C}" type="datetimeFigureOut">
              <a:rPr lang="en-IN" smtClean="0"/>
              <a:t>25-03-2024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36B4E-3A45-47B3-AF20-631E6E6A3C89}" type="slidenum">
              <a:rPr lang="en-IN" smtClean="0"/>
              <a:t>‹#›</a:t>
            </a:fld>
            <a:endParaRPr lang="en-IN"/>
          </a:p>
        </p:txBody>
      </p:sp>
    </p:spTree>
    <p:extLst>
      <p:ext uri="{BB962C8B-B14F-4D97-AF65-F5344CB8AC3E}">
        <p14:creationId xmlns:p14="http://schemas.microsoft.com/office/powerpoint/2010/main" val="961267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c3eabb667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c3eabb667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604A-650F-EAA2-F221-C4334207C2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27298A-91CD-5CD5-35B8-904B82EDD6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7E6266-E82D-DC18-EDA2-5537B9D5CDA7}"/>
              </a:ext>
            </a:extLst>
          </p:cNvPr>
          <p:cNvSpPr>
            <a:spLocks noGrp="1"/>
          </p:cNvSpPr>
          <p:nvPr>
            <p:ph type="dt" sz="half" idx="10"/>
          </p:nvPr>
        </p:nvSpPr>
        <p:spPr/>
        <p:txBody>
          <a:bodyPr/>
          <a:lstStyle/>
          <a:p>
            <a:fld id="{E7C4EA8B-A5ED-460A-995D-4ED146F09651}" type="datetimeFigureOut">
              <a:rPr lang="en-IN" smtClean="0"/>
              <a:t>25-03-2024</a:t>
            </a:fld>
            <a:endParaRPr lang="en-IN"/>
          </a:p>
        </p:txBody>
      </p:sp>
      <p:sp>
        <p:nvSpPr>
          <p:cNvPr id="5" name="Footer Placeholder 4">
            <a:extLst>
              <a:ext uri="{FF2B5EF4-FFF2-40B4-BE49-F238E27FC236}">
                <a16:creationId xmlns:a16="http://schemas.microsoft.com/office/drawing/2014/main" id="{AFAF9DD0-705B-8AD0-63D1-2533DC1AA9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C3CEB5-1560-149D-C1EC-F45852E704F9}"/>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146173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C35E-1D80-9B02-B19C-9C94DA3531E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BC1546-F966-9B4E-77B7-363F7B4D6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71881B-6DAA-F2CE-338B-55ECA0FB8F2F}"/>
              </a:ext>
            </a:extLst>
          </p:cNvPr>
          <p:cNvSpPr>
            <a:spLocks noGrp="1"/>
          </p:cNvSpPr>
          <p:nvPr>
            <p:ph type="dt" sz="half" idx="10"/>
          </p:nvPr>
        </p:nvSpPr>
        <p:spPr/>
        <p:txBody>
          <a:bodyPr/>
          <a:lstStyle/>
          <a:p>
            <a:fld id="{E7C4EA8B-A5ED-460A-995D-4ED146F09651}" type="datetimeFigureOut">
              <a:rPr lang="en-IN" smtClean="0"/>
              <a:t>25-03-2024</a:t>
            </a:fld>
            <a:endParaRPr lang="en-IN"/>
          </a:p>
        </p:txBody>
      </p:sp>
      <p:sp>
        <p:nvSpPr>
          <p:cNvPr id="5" name="Footer Placeholder 4">
            <a:extLst>
              <a:ext uri="{FF2B5EF4-FFF2-40B4-BE49-F238E27FC236}">
                <a16:creationId xmlns:a16="http://schemas.microsoft.com/office/drawing/2014/main" id="{1CC02E7B-C468-A94B-B34D-852DEA8846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BB3661-8D28-3E35-87D3-D1EA5945EDAB}"/>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399110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B45BF2-5F24-0D7E-70D4-75DC0C366F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00AC18-B013-BFAB-CE55-DB0D77A33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2E2602-0709-0535-E939-1F512C081A11}"/>
              </a:ext>
            </a:extLst>
          </p:cNvPr>
          <p:cNvSpPr>
            <a:spLocks noGrp="1"/>
          </p:cNvSpPr>
          <p:nvPr>
            <p:ph type="dt" sz="half" idx="10"/>
          </p:nvPr>
        </p:nvSpPr>
        <p:spPr/>
        <p:txBody>
          <a:bodyPr/>
          <a:lstStyle/>
          <a:p>
            <a:fld id="{E7C4EA8B-A5ED-460A-995D-4ED146F09651}" type="datetimeFigureOut">
              <a:rPr lang="en-IN" smtClean="0"/>
              <a:t>25-03-2024</a:t>
            </a:fld>
            <a:endParaRPr lang="en-IN"/>
          </a:p>
        </p:txBody>
      </p:sp>
      <p:sp>
        <p:nvSpPr>
          <p:cNvPr id="5" name="Footer Placeholder 4">
            <a:extLst>
              <a:ext uri="{FF2B5EF4-FFF2-40B4-BE49-F238E27FC236}">
                <a16:creationId xmlns:a16="http://schemas.microsoft.com/office/drawing/2014/main" id="{25383D5F-4C33-7D1D-1EBE-7B4BC7E559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F9134F-3C31-50DF-251A-209C871072A8}"/>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3513767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30233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6C3E3-CFD8-E717-DF09-485E6EB5EA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AEDB92-B37B-22DA-D1C1-FDEB8CB402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16DA25-7083-43FB-C865-CF45E01DA40F}"/>
              </a:ext>
            </a:extLst>
          </p:cNvPr>
          <p:cNvSpPr>
            <a:spLocks noGrp="1"/>
          </p:cNvSpPr>
          <p:nvPr>
            <p:ph type="dt" sz="half" idx="10"/>
          </p:nvPr>
        </p:nvSpPr>
        <p:spPr/>
        <p:txBody>
          <a:bodyPr/>
          <a:lstStyle/>
          <a:p>
            <a:fld id="{E7C4EA8B-A5ED-460A-995D-4ED146F09651}" type="datetimeFigureOut">
              <a:rPr lang="en-IN" smtClean="0"/>
              <a:t>25-03-2024</a:t>
            </a:fld>
            <a:endParaRPr lang="en-IN"/>
          </a:p>
        </p:txBody>
      </p:sp>
      <p:sp>
        <p:nvSpPr>
          <p:cNvPr id="5" name="Footer Placeholder 4">
            <a:extLst>
              <a:ext uri="{FF2B5EF4-FFF2-40B4-BE49-F238E27FC236}">
                <a16:creationId xmlns:a16="http://schemas.microsoft.com/office/drawing/2014/main" id="{28C61DBE-916D-D662-A974-063C001EA0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5A4BC6-D896-88A5-0196-498AEC4DCD92}"/>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3891444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9FC2-C364-8FEB-2610-7AD0E5C968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56C26CF-3AAC-0489-F09D-20845858D4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447C53-5613-1007-53EB-0FCFF49CD440}"/>
              </a:ext>
            </a:extLst>
          </p:cNvPr>
          <p:cNvSpPr>
            <a:spLocks noGrp="1"/>
          </p:cNvSpPr>
          <p:nvPr>
            <p:ph type="dt" sz="half" idx="10"/>
          </p:nvPr>
        </p:nvSpPr>
        <p:spPr/>
        <p:txBody>
          <a:bodyPr/>
          <a:lstStyle/>
          <a:p>
            <a:fld id="{E7C4EA8B-A5ED-460A-995D-4ED146F09651}" type="datetimeFigureOut">
              <a:rPr lang="en-IN" smtClean="0"/>
              <a:t>25-03-2024</a:t>
            </a:fld>
            <a:endParaRPr lang="en-IN"/>
          </a:p>
        </p:txBody>
      </p:sp>
      <p:sp>
        <p:nvSpPr>
          <p:cNvPr id="5" name="Footer Placeholder 4">
            <a:extLst>
              <a:ext uri="{FF2B5EF4-FFF2-40B4-BE49-F238E27FC236}">
                <a16:creationId xmlns:a16="http://schemas.microsoft.com/office/drawing/2014/main" id="{42EA4854-0D84-550A-E3A4-E29AC0EB53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2C8B49-63D8-CFC2-6991-E77E06A6F8B3}"/>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3240262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B2AC-FB43-27BC-3B18-85E6A306FB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785113-D017-6B63-76D5-968FCBA229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29A751-46AD-9209-334D-1EAEC79CCD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09C78C-1DF2-9607-58CD-FA942C302F64}"/>
              </a:ext>
            </a:extLst>
          </p:cNvPr>
          <p:cNvSpPr>
            <a:spLocks noGrp="1"/>
          </p:cNvSpPr>
          <p:nvPr>
            <p:ph type="dt" sz="half" idx="10"/>
          </p:nvPr>
        </p:nvSpPr>
        <p:spPr/>
        <p:txBody>
          <a:bodyPr/>
          <a:lstStyle/>
          <a:p>
            <a:fld id="{E7C4EA8B-A5ED-460A-995D-4ED146F09651}" type="datetimeFigureOut">
              <a:rPr lang="en-IN" smtClean="0"/>
              <a:t>25-03-2024</a:t>
            </a:fld>
            <a:endParaRPr lang="en-IN"/>
          </a:p>
        </p:txBody>
      </p:sp>
      <p:sp>
        <p:nvSpPr>
          <p:cNvPr id="6" name="Footer Placeholder 5">
            <a:extLst>
              <a:ext uri="{FF2B5EF4-FFF2-40B4-BE49-F238E27FC236}">
                <a16:creationId xmlns:a16="http://schemas.microsoft.com/office/drawing/2014/main" id="{FB8172C0-C47C-B3F2-4C83-3A2BC17009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65AD1A-32B3-2FAE-092C-FDECBCE982A8}"/>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128497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40DE-CE8C-DC6D-4C6E-DC85CD4928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39E541-18CE-FEC0-9A48-2787517F9B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D8C657-FFE0-579E-0348-94476ADE00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9D8467-BAE4-203A-8338-5679F6F91C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F7BA87-976E-A2CF-D63C-D62AF3C9AE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A99A2F1-3331-1B0C-6105-547A584B414E}"/>
              </a:ext>
            </a:extLst>
          </p:cNvPr>
          <p:cNvSpPr>
            <a:spLocks noGrp="1"/>
          </p:cNvSpPr>
          <p:nvPr>
            <p:ph type="dt" sz="half" idx="10"/>
          </p:nvPr>
        </p:nvSpPr>
        <p:spPr/>
        <p:txBody>
          <a:bodyPr/>
          <a:lstStyle/>
          <a:p>
            <a:fld id="{E7C4EA8B-A5ED-460A-995D-4ED146F09651}" type="datetimeFigureOut">
              <a:rPr lang="en-IN" smtClean="0"/>
              <a:t>25-03-2024</a:t>
            </a:fld>
            <a:endParaRPr lang="en-IN"/>
          </a:p>
        </p:txBody>
      </p:sp>
      <p:sp>
        <p:nvSpPr>
          <p:cNvPr id="8" name="Footer Placeholder 7">
            <a:extLst>
              <a:ext uri="{FF2B5EF4-FFF2-40B4-BE49-F238E27FC236}">
                <a16:creationId xmlns:a16="http://schemas.microsoft.com/office/drawing/2014/main" id="{764ED352-B2BB-1E89-24DA-F9594C2B634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74AD44-6C2A-78A1-E317-46B2CC3E1749}"/>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714724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1039E-913A-05DD-1FA6-D22BBF83BA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583023-AFE0-446E-A8AE-B3E92B050FA5}"/>
              </a:ext>
            </a:extLst>
          </p:cNvPr>
          <p:cNvSpPr>
            <a:spLocks noGrp="1"/>
          </p:cNvSpPr>
          <p:nvPr>
            <p:ph type="dt" sz="half" idx="10"/>
          </p:nvPr>
        </p:nvSpPr>
        <p:spPr/>
        <p:txBody>
          <a:bodyPr/>
          <a:lstStyle/>
          <a:p>
            <a:fld id="{E7C4EA8B-A5ED-460A-995D-4ED146F09651}" type="datetimeFigureOut">
              <a:rPr lang="en-IN" smtClean="0"/>
              <a:t>25-03-2024</a:t>
            </a:fld>
            <a:endParaRPr lang="en-IN"/>
          </a:p>
        </p:txBody>
      </p:sp>
      <p:sp>
        <p:nvSpPr>
          <p:cNvPr id="4" name="Footer Placeholder 3">
            <a:extLst>
              <a:ext uri="{FF2B5EF4-FFF2-40B4-BE49-F238E27FC236}">
                <a16:creationId xmlns:a16="http://schemas.microsoft.com/office/drawing/2014/main" id="{093E02EC-F96F-08C6-C92E-1E524BE7C3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14415EE-9F69-337A-0497-FF491E0F03C5}"/>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2140416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9AF79-9F04-E82D-2EDB-B42B0D787DE1}"/>
              </a:ext>
            </a:extLst>
          </p:cNvPr>
          <p:cNvSpPr>
            <a:spLocks noGrp="1"/>
          </p:cNvSpPr>
          <p:nvPr>
            <p:ph type="dt" sz="half" idx="10"/>
          </p:nvPr>
        </p:nvSpPr>
        <p:spPr/>
        <p:txBody>
          <a:bodyPr/>
          <a:lstStyle/>
          <a:p>
            <a:fld id="{E7C4EA8B-A5ED-460A-995D-4ED146F09651}" type="datetimeFigureOut">
              <a:rPr lang="en-IN" smtClean="0"/>
              <a:t>25-03-2024</a:t>
            </a:fld>
            <a:endParaRPr lang="en-IN"/>
          </a:p>
        </p:txBody>
      </p:sp>
      <p:sp>
        <p:nvSpPr>
          <p:cNvPr id="3" name="Footer Placeholder 2">
            <a:extLst>
              <a:ext uri="{FF2B5EF4-FFF2-40B4-BE49-F238E27FC236}">
                <a16:creationId xmlns:a16="http://schemas.microsoft.com/office/drawing/2014/main" id="{50AA7238-5915-8062-B575-899ECB5E8C1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E8319E-E774-0236-B0DE-67A44923E764}"/>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243321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3A26-ADA5-C060-8CD3-868250262B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88BE8B5-F99F-8D57-FCDA-F36E5A4B25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566AC9-9722-F339-CDB4-82B5C8392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943D8-D6B5-B10F-8EFA-3F51A0AEE541}"/>
              </a:ext>
            </a:extLst>
          </p:cNvPr>
          <p:cNvSpPr>
            <a:spLocks noGrp="1"/>
          </p:cNvSpPr>
          <p:nvPr>
            <p:ph type="dt" sz="half" idx="10"/>
          </p:nvPr>
        </p:nvSpPr>
        <p:spPr/>
        <p:txBody>
          <a:bodyPr/>
          <a:lstStyle/>
          <a:p>
            <a:fld id="{E7C4EA8B-A5ED-460A-995D-4ED146F09651}" type="datetimeFigureOut">
              <a:rPr lang="en-IN" smtClean="0"/>
              <a:t>25-03-2024</a:t>
            </a:fld>
            <a:endParaRPr lang="en-IN"/>
          </a:p>
        </p:txBody>
      </p:sp>
      <p:sp>
        <p:nvSpPr>
          <p:cNvPr id="6" name="Footer Placeholder 5">
            <a:extLst>
              <a:ext uri="{FF2B5EF4-FFF2-40B4-BE49-F238E27FC236}">
                <a16:creationId xmlns:a16="http://schemas.microsoft.com/office/drawing/2014/main" id="{ECCD9F32-3878-5546-80E7-02ED5940D9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CC7B5F-B05B-ABDD-58D5-B46F96587AF2}"/>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48090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720DF-FF86-6F9E-F02C-3CE0A7F5AA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B1B39DE-3656-36BD-7FD8-0B0B0B75C7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E4DD2E-02AA-EE93-DE0C-19FC3EC5B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8CD240-2FC4-330C-727F-EFF6C061867C}"/>
              </a:ext>
            </a:extLst>
          </p:cNvPr>
          <p:cNvSpPr>
            <a:spLocks noGrp="1"/>
          </p:cNvSpPr>
          <p:nvPr>
            <p:ph type="dt" sz="half" idx="10"/>
          </p:nvPr>
        </p:nvSpPr>
        <p:spPr/>
        <p:txBody>
          <a:bodyPr/>
          <a:lstStyle/>
          <a:p>
            <a:fld id="{E7C4EA8B-A5ED-460A-995D-4ED146F09651}" type="datetimeFigureOut">
              <a:rPr lang="en-IN" smtClean="0"/>
              <a:t>25-03-2024</a:t>
            </a:fld>
            <a:endParaRPr lang="en-IN"/>
          </a:p>
        </p:txBody>
      </p:sp>
      <p:sp>
        <p:nvSpPr>
          <p:cNvPr id="6" name="Footer Placeholder 5">
            <a:extLst>
              <a:ext uri="{FF2B5EF4-FFF2-40B4-BE49-F238E27FC236}">
                <a16:creationId xmlns:a16="http://schemas.microsoft.com/office/drawing/2014/main" id="{8C383D58-E75C-DEA7-6766-65265922AB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869956-96BC-F37D-B3EA-75E4AFD048F8}"/>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4020564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ABBFE-8261-366D-9C68-843DEADC63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896A7F-2090-741C-33AC-1B7C6387A2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17DDEE-2BA1-23B1-F4EF-91FFB999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C4EA8B-A5ED-460A-995D-4ED146F09651}" type="datetimeFigureOut">
              <a:rPr lang="en-IN" smtClean="0"/>
              <a:t>25-03-2024</a:t>
            </a:fld>
            <a:endParaRPr lang="en-IN"/>
          </a:p>
        </p:txBody>
      </p:sp>
      <p:sp>
        <p:nvSpPr>
          <p:cNvPr id="5" name="Footer Placeholder 4">
            <a:extLst>
              <a:ext uri="{FF2B5EF4-FFF2-40B4-BE49-F238E27FC236}">
                <a16:creationId xmlns:a16="http://schemas.microsoft.com/office/drawing/2014/main" id="{2055845B-C8DF-6B21-9819-9AEEF95352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0BDB5C-A842-9E13-A082-D0C082109C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D426C-3FC9-4C37-A06E-3C4882BA78A3}" type="slidenum">
              <a:rPr lang="en-IN" smtClean="0"/>
              <a:t>‹#›</a:t>
            </a:fld>
            <a:endParaRPr lang="en-IN"/>
          </a:p>
        </p:txBody>
      </p:sp>
    </p:spTree>
    <p:extLst>
      <p:ext uri="{BB962C8B-B14F-4D97-AF65-F5344CB8AC3E}">
        <p14:creationId xmlns:p14="http://schemas.microsoft.com/office/powerpoint/2010/main" val="73339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3.gif"/></Relationships>
</file>

<file path=ppt/slides/_rels/slide2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gif"/></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5" name="Rectangle 1044">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ogos | Kent State University">
            <a:extLst>
              <a:ext uri="{FF2B5EF4-FFF2-40B4-BE49-F238E27FC236}">
                <a16:creationId xmlns:a16="http://schemas.microsoft.com/office/drawing/2014/main" id="{7BF48033-27F7-BE56-2215-92ED2F899C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61" r="1" b="13060"/>
          <a:stretch/>
        </p:blipFill>
        <p:spPr bwMode="auto">
          <a:xfrm>
            <a:off x="1289303" y="1119116"/>
            <a:ext cx="5232186" cy="2213635"/>
          </a:xfrm>
          <a:prstGeom prst="rect">
            <a:avLst/>
          </a:prstGeom>
          <a:noFill/>
          <a:extLst>
            <a:ext uri="{909E8E84-426E-40DD-AFC4-6F175D3DCCD1}">
              <a14:hiddenFill xmlns:a14="http://schemas.microsoft.com/office/drawing/2010/main">
                <a:solidFill>
                  <a:srgbClr val="FFFFFF"/>
                </a:solidFill>
              </a14:hiddenFill>
            </a:ext>
          </a:extLst>
        </p:spPr>
      </p:pic>
      <p:sp>
        <p:nvSpPr>
          <p:cNvPr id="1047" name="Right Triangle 104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 name="Rectangle 1048">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9EAE4-D2F2-11E7-ADFF-D0309E1D266F}"/>
              </a:ext>
            </a:extLst>
          </p:cNvPr>
          <p:cNvSpPr>
            <a:spLocks noGrp="1"/>
          </p:cNvSpPr>
          <p:nvPr>
            <p:ph type="ctrTitle"/>
          </p:nvPr>
        </p:nvSpPr>
        <p:spPr>
          <a:xfrm>
            <a:off x="1289304" y="3429000"/>
            <a:ext cx="8921672" cy="1713305"/>
          </a:xfrm>
        </p:spPr>
        <p:txBody>
          <a:bodyPr anchor="b">
            <a:normAutofit/>
          </a:bodyPr>
          <a:lstStyle/>
          <a:p>
            <a:pPr algn="l"/>
            <a:r>
              <a:rPr lang="en-IN" sz="8000"/>
              <a:t>PICO CODING</a:t>
            </a:r>
          </a:p>
        </p:txBody>
      </p:sp>
      <p:sp>
        <p:nvSpPr>
          <p:cNvPr id="3" name="Subtitle 2">
            <a:extLst>
              <a:ext uri="{FF2B5EF4-FFF2-40B4-BE49-F238E27FC236}">
                <a16:creationId xmlns:a16="http://schemas.microsoft.com/office/drawing/2014/main" id="{88C1484A-4522-70CA-B93C-ADD9FC7DE111}"/>
              </a:ext>
            </a:extLst>
          </p:cNvPr>
          <p:cNvSpPr>
            <a:spLocks noGrp="1"/>
          </p:cNvSpPr>
          <p:nvPr>
            <p:ph type="subTitle" idx="1"/>
          </p:nvPr>
        </p:nvSpPr>
        <p:spPr>
          <a:xfrm>
            <a:off x="1289303" y="5142305"/>
            <a:ext cx="7321298" cy="753165"/>
          </a:xfrm>
        </p:spPr>
        <p:txBody>
          <a:bodyPr anchor="t">
            <a:normAutofit/>
          </a:bodyPr>
          <a:lstStyle/>
          <a:p>
            <a:pPr algn="l"/>
            <a:r>
              <a:rPr lang="en-IN"/>
              <a:t>Kent State University</a:t>
            </a:r>
          </a:p>
        </p:txBody>
      </p:sp>
    </p:spTree>
    <p:extLst>
      <p:ext uri="{BB962C8B-B14F-4D97-AF65-F5344CB8AC3E}">
        <p14:creationId xmlns:p14="http://schemas.microsoft.com/office/powerpoint/2010/main" val="277919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08B4-CEBA-0755-D2B7-BE8B7698AC68}"/>
              </a:ext>
            </a:extLst>
          </p:cNvPr>
          <p:cNvSpPr>
            <a:spLocks noGrp="1"/>
          </p:cNvSpPr>
          <p:nvPr>
            <p:ph type="title"/>
          </p:nvPr>
        </p:nvSpPr>
        <p:spPr>
          <a:xfrm>
            <a:off x="534177" y="138453"/>
            <a:ext cx="10515600" cy="1325563"/>
          </a:xfrm>
        </p:spPr>
        <p:txBody>
          <a:bodyPr/>
          <a:lstStyle/>
          <a:p>
            <a:r>
              <a:rPr lang="en-IN"/>
              <a:t>FLAG WORKING</a:t>
            </a:r>
            <a:endParaRPr lang="en-IN" dirty="0"/>
          </a:p>
        </p:txBody>
      </p:sp>
      <p:pic>
        <p:nvPicPr>
          <p:cNvPr id="5" name="Content Placeholder 4">
            <a:extLst>
              <a:ext uri="{FF2B5EF4-FFF2-40B4-BE49-F238E27FC236}">
                <a16:creationId xmlns:a16="http://schemas.microsoft.com/office/drawing/2014/main" id="{C0FF7B4E-5F01-FC7D-624A-B87BEB16BB68}"/>
              </a:ext>
            </a:extLst>
          </p:cNvPr>
          <p:cNvPicPr>
            <a:picLocks noGrp="1" noChangeAspect="1"/>
          </p:cNvPicPr>
          <p:nvPr>
            <p:ph idx="1"/>
          </p:nvPr>
        </p:nvPicPr>
        <p:blipFill>
          <a:blip r:embed="rId2"/>
          <a:stretch>
            <a:fillRect/>
          </a:stretch>
        </p:blipFill>
        <p:spPr>
          <a:xfrm>
            <a:off x="622250" y="2668555"/>
            <a:ext cx="11305724" cy="2752697"/>
          </a:xfrm>
        </p:spPr>
      </p:pic>
      <p:sp>
        <p:nvSpPr>
          <p:cNvPr id="7" name="TextBox 6">
            <a:extLst>
              <a:ext uri="{FF2B5EF4-FFF2-40B4-BE49-F238E27FC236}">
                <a16:creationId xmlns:a16="http://schemas.microsoft.com/office/drawing/2014/main" id="{ABD05CD9-813B-AFD4-88D3-F124D584135E}"/>
              </a:ext>
            </a:extLst>
          </p:cNvPr>
          <p:cNvSpPr txBox="1"/>
          <p:nvPr/>
        </p:nvSpPr>
        <p:spPr>
          <a:xfrm>
            <a:off x="534177" y="1464016"/>
            <a:ext cx="11305725" cy="923330"/>
          </a:xfrm>
          <a:prstGeom prst="rect">
            <a:avLst/>
          </a:prstGeom>
          <a:noFill/>
        </p:spPr>
        <p:txBody>
          <a:bodyPr wrap="square">
            <a:spAutoFit/>
          </a:bodyPr>
          <a:lstStyle/>
          <a:p>
            <a:r>
              <a:rPr lang="en-IN"/>
              <a:t>The code detects button presses by checking for a HIGH to LOW transition, increments a counter to cycle through LEDs, turning one on at a time while turning others off. Upon reaching a count of 5, it resets, starting the cycle anew. It also outputs the button states and count to the Serial Monitor for debugging.</a:t>
            </a:r>
            <a:endParaRPr lang="en-IN" dirty="0"/>
          </a:p>
        </p:txBody>
      </p:sp>
      <p:sp>
        <p:nvSpPr>
          <p:cNvPr id="11" name="TextBox 10">
            <a:extLst>
              <a:ext uri="{FF2B5EF4-FFF2-40B4-BE49-F238E27FC236}">
                <a16:creationId xmlns:a16="http://schemas.microsoft.com/office/drawing/2014/main" id="{B9152EE2-4FB6-C3F0-2647-2FCE787DD315}"/>
              </a:ext>
            </a:extLst>
          </p:cNvPr>
          <p:cNvSpPr txBox="1"/>
          <p:nvPr/>
        </p:nvSpPr>
        <p:spPr>
          <a:xfrm>
            <a:off x="534177" y="5613451"/>
            <a:ext cx="11773153" cy="1015663"/>
          </a:xfrm>
          <a:prstGeom prst="rect">
            <a:avLst/>
          </a:prstGeom>
          <a:noFill/>
        </p:spPr>
        <p:txBody>
          <a:bodyPr wrap="square">
            <a:spAutoFit/>
          </a:bodyPr>
          <a:lstStyle/>
          <a:p>
            <a:r>
              <a:rPr lang="en-IN" sz="1200"/>
              <a:t>For Online Simulator – Solution for Bouncing -&gt; add Bouncing delay(100) or Use code Bouncing</a:t>
            </a:r>
          </a:p>
          <a:p>
            <a:r>
              <a:rPr lang="en-IN" sz="1200"/>
              <a:t>Bouncing, in the context of electronic switches and buttons, refers to the rapid, unintended fluctuation in the electrical state that occurs when a switch is moved from an open to a closed position (or vice versa). When you press or release a button, instead of the electrical contact being made or broken cleanly with a single, smooth transition from HIGH to LOW (or LOW to HIGH), the physical contacts within the switch will momentarily make and break contact several times before settling into their final state. This effect happens in a very short time frame, typically milliseconds.</a:t>
            </a:r>
            <a:endParaRPr lang="en-IN" sz="1200" dirty="0"/>
          </a:p>
        </p:txBody>
      </p:sp>
    </p:spTree>
    <p:extLst>
      <p:ext uri="{BB962C8B-B14F-4D97-AF65-F5344CB8AC3E}">
        <p14:creationId xmlns:p14="http://schemas.microsoft.com/office/powerpoint/2010/main" val="4273190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DF958-B3A4-119E-ECBD-2E8D0EF15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0988D-AAB3-04F6-358A-5BC4693DF817}"/>
              </a:ext>
            </a:extLst>
          </p:cNvPr>
          <p:cNvSpPr>
            <a:spLocks noGrp="1"/>
          </p:cNvSpPr>
          <p:nvPr>
            <p:ph type="title"/>
          </p:nvPr>
        </p:nvSpPr>
        <p:spPr>
          <a:xfrm>
            <a:off x="393701" y="-29102"/>
            <a:ext cx="10515600" cy="1325563"/>
          </a:xfrm>
        </p:spPr>
        <p:txBody>
          <a:bodyPr>
            <a:normAutofit/>
          </a:bodyPr>
          <a:lstStyle/>
          <a:p>
            <a:r>
              <a:rPr lang="en-IN" sz="3000" dirty="0"/>
              <a:t>Programming 2:Digital Input – Joystick (Bouncing TIME)</a:t>
            </a:r>
          </a:p>
        </p:txBody>
      </p:sp>
      <p:sp>
        <p:nvSpPr>
          <p:cNvPr id="8" name="Rectangle 3">
            <a:extLst>
              <a:ext uri="{FF2B5EF4-FFF2-40B4-BE49-F238E27FC236}">
                <a16:creationId xmlns:a16="http://schemas.microsoft.com/office/drawing/2014/main" id="{86A164F0-EA9F-A686-44FA-D6C48884A105}"/>
              </a:ext>
            </a:extLst>
          </p:cNvPr>
          <p:cNvSpPr>
            <a:spLocks noChangeArrowheads="1"/>
          </p:cNvSpPr>
          <p:nvPr/>
        </p:nvSpPr>
        <p:spPr bwMode="auto">
          <a:xfrm>
            <a:off x="838200" y="2263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CEC19602-AA9A-E887-A863-A4ED0D3457A5}"/>
              </a:ext>
            </a:extLst>
          </p:cNvPr>
          <p:cNvSpPr txBox="1"/>
          <p:nvPr/>
        </p:nvSpPr>
        <p:spPr>
          <a:xfrm>
            <a:off x="449849" y="6092206"/>
            <a:ext cx="6217920" cy="646331"/>
          </a:xfrm>
          <a:prstGeom prst="rect">
            <a:avLst/>
          </a:prstGeom>
          <a:noFill/>
        </p:spPr>
        <p:txBody>
          <a:bodyPr wrap="square">
            <a:spAutoFit/>
          </a:bodyPr>
          <a:lstStyle/>
          <a:p>
            <a:r>
              <a:rPr lang="en-IN" dirty="0"/>
              <a:t>For online Simulations:</a:t>
            </a:r>
            <a:br>
              <a:rPr lang="en-IN" dirty="0"/>
            </a:br>
            <a:r>
              <a:rPr lang="en-IN" dirty="0"/>
              <a:t>https://wokwi.com/projects/389040007226423297</a:t>
            </a:r>
          </a:p>
        </p:txBody>
      </p:sp>
      <p:sp>
        <p:nvSpPr>
          <p:cNvPr id="18" name="TextBox 17">
            <a:extLst>
              <a:ext uri="{FF2B5EF4-FFF2-40B4-BE49-F238E27FC236}">
                <a16:creationId xmlns:a16="http://schemas.microsoft.com/office/drawing/2014/main" id="{C7EA98F6-23EB-D645-1B70-8675D512FD34}"/>
              </a:ext>
            </a:extLst>
          </p:cNvPr>
          <p:cNvSpPr txBox="1"/>
          <p:nvPr/>
        </p:nvSpPr>
        <p:spPr>
          <a:xfrm>
            <a:off x="844459" y="2288566"/>
            <a:ext cx="3433458" cy="3893374"/>
          </a:xfrm>
          <a:prstGeom prst="rect">
            <a:avLst/>
          </a:prstGeom>
          <a:noFill/>
        </p:spPr>
        <p:txBody>
          <a:bodyPr wrap="square">
            <a:spAutoFit/>
          </a:bodyPr>
          <a:lstStyle/>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28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the switch</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ledPin1 = </a:t>
            </a:r>
            <a:r>
              <a:rPr lang="en-US" sz="800" b="0" dirty="0">
                <a:solidFill>
                  <a:srgbClr val="005C5F"/>
                </a:solidFill>
                <a:effectLst/>
                <a:latin typeface="Consolas" panose="020B0609020204030204" pitchFamily="49" charset="0"/>
              </a:rPr>
              <a:t>16</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1</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ledPin2 = </a:t>
            </a:r>
            <a:r>
              <a:rPr lang="en-US" sz="800" b="0" dirty="0">
                <a:solidFill>
                  <a:srgbClr val="005C5F"/>
                </a:solidFill>
                <a:effectLst/>
                <a:latin typeface="Consolas" panose="020B0609020204030204" pitchFamily="49" charset="0"/>
              </a:rPr>
              <a:t>17</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2</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ledPin3 = </a:t>
            </a:r>
            <a:r>
              <a:rPr lang="en-US" sz="800" b="0" dirty="0">
                <a:solidFill>
                  <a:srgbClr val="005C5F"/>
                </a:solidFill>
                <a:effectLst/>
                <a:latin typeface="Consolas" panose="020B0609020204030204" pitchFamily="49" charset="0"/>
              </a:rPr>
              <a:t>18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3</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ledPin4 = </a:t>
            </a:r>
            <a:r>
              <a:rPr lang="en-US" sz="800" b="0" dirty="0">
                <a:solidFill>
                  <a:srgbClr val="005C5F"/>
                </a:solidFill>
                <a:effectLst/>
                <a:latin typeface="Consolas" panose="020B0609020204030204" pitchFamily="49" charset="0"/>
              </a:rPr>
              <a:t>19</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4</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dirty="0">
                <a:solidFill>
                  <a:srgbClr val="4E5B61"/>
                </a:solidFill>
                <a:latin typeface="Consolas" panose="020B0609020204030204" pitchFamily="49" charset="0"/>
              </a:rPr>
              <a:t>;</a:t>
            </a:r>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Stores the current state of the button</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count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Counter for cycling through LED states</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lastDebounceTime</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Tracks the last debounce time</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debounceDelay</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50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Debounce delay in milliseconds</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void</a:t>
            </a:r>
            <a:r>
              <a:rPr lang="en-US" sz="800" b="0" dirty="0">
                <a:solidFill>
                  <a:srgbClr val="4E5B61"/>
                </a:solidFill>
                <a:effectLst/>
                <a:latin typeface="Consolas" panose="020B0609020204030204" pitchFamily="49" charset="0"/>
              </a:rPr>
              <a:t> </a:t>
            </a:r>
            <a:r>
              <a:rPr lang="en-US" sz="800" b="0" dirty="0">
                <a:solidFill>
                  <a:srgbClr val="D35400"/>
                </a:solidFill>
                <a:effectLst/>
                <a:latin typeface="Consolas" panose="020B0609020204030204" pitchFamily="49" charset="0"/>
              </a:rPr>
              <a:t>setup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begin</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9600</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INPUT_PULLUP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ledPin1,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ledPin2,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ledPin3,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ledPin4,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Initialize </a:t>
            </a:r>
            <a:r>
              <a:rPr lang="en-US" sz="800" b="0" dirty="0" err="1">
                <a:solidFill>
                  <a:srgbClr val="95A5A6"/>
                </a:solidFill>
                <a:effectLst/>
                <a:latin typeface="Consolas" panose="020B0609020204030204" pitchFamily="49" charset="0"/>
              </a:rPr>
              <a:t>lastButtonState</a:t>
            </a:r>
            <a:r>
              <a:rPr lang="en-US" sz="800" b="0" dirty="0">
                <a:solidFill>
                  <a:srgbClr val="95A5A6"/>
                </a:solidFill>
                <a:effectLst/>
                <a:latin typeface="Consolas" panose="020B0609020204030204" pitchFamily="49" charset="0"/>
              </a:rPr>
              <a:t> with the current state of the switch</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br>
              <a:rPr lang="en-US" sz="800" b="0" dirty="0">
                <a:solidFill>
                  <a:srgbClr val="4E5B61"/>
                </a:solidFill>
                <a:effectLst/>
                <a:latin typeface="Consolas" panose="020B0609020204030204" pitchFamily="49" charset="0"/>
              </a:rPr>
            </a:br>
            <a:endParaRPr lang="en-US" sz="800" b="0" dirty="0">
              <a:solidFill>
                <a:srgbClr val="4E5B61"/>
              </a:solidFill>
              <a:effectLst/>
              <a:latin typeface="Consolas" panose="020B0609020204030204" pitchFamily="49" charset="0"/>
            </a:endParaRPr>
          </a:p>
          <a:p>
            <a:endParaRPr lang="en-IN" sz="700" dirty="0"/>
          </a:p>
        </p:txBody>
      </p:sp>
      <p:sp>
        <p:nvSpPr>
          <p:cNvPr id="10" name="TextBox 9">
            <a:extLst>
              <a:ext uri="{FF2B5EF4-FFF2-40B4-BE49-F238E27FC236}">
                <a16:creationId xmlns:a16="http://schemas.microsoft.com/office/drawing/2014/main" id="{C589CE98-37A7-C9AE-7401-81CBCACD524B}"/>
              </a:ext>
            </a:extLst>
          </p:cNvPr>
          <p:cNvSpPr txBox="1"/>
          <p:nvPr/>
        </p:nvSpPr>
        <p:spPr>
          <a:xfrm>
            <a:off x="5758455" y="1997409"/>
            <a:ext cx="7892705" cy="5016758"/>
          </a:xfrm>
          <a:prstGeom prst="rect">
            <a:avLst/>
          </a:prstGeom>
          <a:noFill/>
        </p:spPr>
        <p:txBody>
          <a:bodyPr wrap="square">
            <a:spAutoFit/>
          </a:bodyPr>
          <a:lstStyle/>
          <a:p>
            <a:r>
              <a:rPr lang="en-US" sz="800" b="0" dirty="0">
                <a:solidFill>
                  <a:srgbClr val="00979D"/>
                </a:solidFill>
                <a:effectLst/>
                <a:latin typeface="Consolas" panose="020B0609020204030204" pitchFamily="49" charset="0"/>
              </a:rPr>
              <a:t>void</a:t>
            </a:r>
            <a:r>
              <a:rPr lang="en-US" sz="800" b="0" dirty="0">
                <a:solidFill>
                  <a:srgbClr val="4E5B61"/>
                </a:solidFill>
                <a:effectLst/>
                <a:latin typeface="Consolas" panose="020B0609020204030204" pitchFamily="49" charset="0"/>
              </a:rPr>
              <a:t> </a:t>
            </a:r>
            <a:r>
              <a:rPr lang="en-US" sz="800" b="0" dirty="0">
                <a:solidFill>
                  <a:srgbClr val="D35400"/>
                </a:solidFill>
                <a:effectLst/>
                <a:latin typeface="Consolas" panose="020B0609020204030204" pitchFamily="49" charset="0"/>
              </a:rPr>
              <a:t>loop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95A5A6"/>
                </a:solidFill>
                <a:effectLst/>
                <a:latin typeface="Consolas" panose="020B0609020204030204" pitchFamily="49" charset="0"/>
              </a:rPr>
              <a:t>  // Read the current state of the switch</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reading =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Check if the button state has changed to start the debounce timer</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reading != </a:t>
            </a:r>
            <a:r>
              <a:rPr lang="en-US" sz="800" b="0" dirty="0" err="1">
                <a:solidFill>
                  <a:srgbClr val="4E5B61"/>
                </a:solidFill>
                <a:effectLst/>
                <a:latin typeface="Consolas" panose="020B0609020204030204" pitchFamily="49" charset="0"/>
              </a:rPr>
              <a:t>lastButtonState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lastDebounceTime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Check if the debounce period has passed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 </a:t>
            </a:r>
            <a:r>
              <a:rPr lang="en-US" sz="800" b="0" dirty="0" err="1">
                <a:solidFill>
                  <a:srgbClr val="4E5B61"/>
                </a:solidFill>
                <a:effectLst/>
                <a:latin typeface="Consolas" panose="020B0609020204030204" pitchFamily="49" charset="0"/>
              </a:rPr>
              <a:t>lastDebounceTime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&gt; </a:t>
            </a:r>
            <a:r>
              <a:rPr lang="en-US" sz="800" b="0" dirty="0" err="1">
                <a:solidFill>
                  <a:srgbClr val="4E5B61"/>
                </a:solidFill>
                <a:effectLst/>
                <a:latin typeface="Consolas" panose="020B0609020204030204" pitchFamily="49" charset="0"/>
              </a:rPr>
              <a:t>debounceDelay</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95A5A6"/>
                </a:solidFill>
                <a:effectLst/>
                <a:latin typeface="Consolas" panose="020B0609020204030204" pitchFamily="49" charset="0"/>
              </a:rPr>
              <a:t>    // If the button state has changed after the debounce period, update the current state</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reading != </a:t>
            </a:r>
            <a:r>
              <a:rPr lang="en-US" sz="800" b="0" dirty="0" err="1">
                <a:solidFill>
                  <a:srgbClr val="4E5B61"/>
                </a:solidFill>
                <a:effectLst/>
                <a:latin typeface="Consolas" panose="020B0609020204030204" pitchFamily="49" charset="0"/>
              </a:rPr>
              <a:t>currentButtonState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 = reading;</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Change the count and LED states only if the new state is LOW (button pressed)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count++;</a:t>
            </a: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count &gt; </a:t>
            </a:r>
            <a:r>
              <a:rPr lang="en-US" sz="800" b="0" dirty="0">
                <a:solidFill>
                  <a:srgbClr val="005C5F"/>
                </a:solidFill>
                <a:effectLst/>
                <a:latin typeface="Consolas" panose="020B0609020204030204" pitchFamily="49" charset="0"/>
              </a:rPr>
              <a:t>4</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count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Reset the count after the fourth LED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Update LEDs based on the current count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ledPin1, count == </a:t>
            </a:r>
            <a:r>
              <a:rPr lang="en-US" sz="800" b="0" dirty="0">
                <a:solidFill>
                  <a:srgbClr val="005C5F"/>
                </a:solidFill>
                <a:effectLst/>
                <a:latin typeface="Consolas" panose="020B0609020204030204" pitchFamily="49" charset="0"/>
              </a:rPr>
              <a:t>1</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ledPin2, count == </a:t>
            </a:r>
            <a:r>
              <a:rPr lang="en-US" sz="800" b="0" dirty="0">
                <a:solidFill>
                  <a:srgbClr val="005C5F"/>
                </a:solidFill>
                <a:effectLst/>
                <a:latin typeface="Consolas" panose="020B0609020204030204" pitchFamily="49" charset="0"/>
              </a:rPr>
              <a:t>2</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ledPin3, count == </a:t>
            </a:r>
            <a:r>
              <a:rPr lang="en-US" sz="800" b="0" dirty="0">
                <a:solidFill>
                  <a:srgbClr val="005C5F"/>
                </a:solidFill>
                <a:effectLst/>
                <a:latin typeface="Consolas" panose="020B0609020204030204" pitchFamily="49" charset="0"/>
              </a:rPr>
              <a:t>3</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ledPin4, count == </a:t>
            </a:r>
            <a:r>
              <a:rPr lang="en-US" sz="800" b="0" dirty="0">
                <a:solidFill>
                  <a:srgbClr val="005C5F"/>
                </a:solidFill>
                <a:effectLst/>
                <a:latin typeface="Consolas" panose="020B0609020204030204" pitchFamily="49" charset="0"/>
              </a:rPr>
              <a:t>4</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Update </a:t>
            </a:r>
            <a:r>
              <a:rPr lang="en-US" sz="800" b="0" dirty="0" err="1">
                <a:solidFill>
                  <a:srgbClr val="95A5A6"/>
                </a:solidFill>
                <a:effectLst/>
                <a:latin typeface="Consolas" panose="020B0609020204030204" pitchFamily="49" charset="0"/>
              </a:rPr>
              <a:t>lastButtonState</a:t>
            </a:r>
            <a:r>
              <a:rPr lang="en-US" sz="800" b="0" dirty="0">
                <a:solidFill>
                  <a:srgbClr val="95A5A6"/>
                </a:solidFill>
                <a:effectLst/>
                <a:latin typeface="Consolas" panose="020B0609020204030204" pitchFamily="49" charset="0"/>
              </a:rPr>
              <a:t> to the latest reading for the next loop iteration</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 = reading;</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Debugging output to Serial Monitor</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tSW</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currentButtonState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tFlag</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lastButtonState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tCount</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println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count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b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9E8DF486-C873-361A-FCC2-531CF9AA81E6}"/>
              </a:ext>
            </a:extLst>
          </p:cNvPr>
          <p:cNvSpPr txBox="1"/>
          <p:nvPr/>
        </p:nvSpPr>
        <p:spPr>
          <a:xfrm>
            <a:off x="449849" y="880962"/>
            <a:ext cx="10963778" cy="830997"/>
          </a:xfrm>
          <a:prstGeom prst="rect">
            <a:avLst/>
          </a:prstGeom>
          <a:noFill/>
        </p:spPr>
        <p:txBody>
          <a:bodyPr wrap="square">
            <a:spAutoFit/>
          </a:bodyPr>
          <a:lstStyle/>
          <a:p>
            <a:r>
              <a:rPr lang="en-IN" sz="1200" dirty="0"/>
              <a:t>All four LEDs (LED 1, LED 2, LED 3, and LED 4) are controlled by a switch, with each button press cycling through the LEDs sequentially. Upon pressing the switch, the code increases a counter that determines which LED is turned on—each LED corresponds to a specific count value (1 through 4). Once the count surpasses 4, it resets to 0, allowing the cycle to start over. The switch's state is debounced to prevent false triggering from electrical noise, using a fixed debounce delay. This implementation does not include a separate timer function for any of the LEDs; instead, all LEDs are directly controlled by the switch press count.</a:t>
            </a:r>
          </a:p>
        </p:txBody>
      </p:sp>
    </p:spTree>
    <p:extLst>
      <p:ext uri="{BB962C8B-B14F-4D97-AF65-F5344CB8AC3E}">
        <p14:creationId xmlns:p14="http://schemas.microsoft.com/office/powerpoint/2010/main" val="313995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B02C4-5506-B4FE-388A-3B0785E05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BC2043-3D0B-985B-C8C7-F50EF66A0AC3}"/>
              </a:ext>
            </a:extLst>
          </p:cNvPr>
          <p:cNvSpPr>
            <a:spLocks noGrp="1"/>
          </p:cNvSpPr>
          <p:nvPr>
            <p:ph type="title"/>
          </p:nvPr>
        </p:nvSpPr>
        <p:spPr>
          <a:xfrm>
            <a:off x="393031" y="116070"/>
            <a:ext cx="10515600" cy="820634"/>
          </a:xfrm>
        </p:spPr>
        <p:txBody>
          <a:bodyPr>
            <a:normAutofit/>
          </a:bodyPr>
          <a:lstStyle/>
          <a:p>
            <a:r>
              <a:rPr lang="en-IN" sz="3000" dirty="0"/>
              <a:t>Programming 2:Digital Input – Joystick (Bouncing TIME) + Flashing</a:t>
            </a:r>
          </a:p>
        </p:txBody>
      </p:sp>
      <p:sp>
        <p:nvSpPr>
          <p:cNvPr id="8" name="Rectangle 3">
            <a:extLst>
              <a:ext uri="{FF2B5EF4-FFF2-40B4-BE49-F238E27FC236}">
                <a16:creationId xmlns:a16="http://schemas.microsoft.com/office/drawing/2014/main" id="{547646A5-B1ED-4066-963A-106BE48E6F9A}"/>
              </a:ext>
            </a:extLst>
          </p:cNvPr>
          <p:cNvSpPr>
            <a:spLocks noChangeArrowheads="1"/>
          </p:cNvSpPr>
          <p:nvPr/>
        </p:nvSpPr>
        <p:spPr bwMode="auto">
          <a:xfrm>
            <a:off x="838200" y="2263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3D6A3F5F-78AF-3B11-BD3F-B648B682A0F8}"/>
              </a:ext>
            </a:extLst>
          </p:cNvPr>
          <p:cNvSpPr txBox="1"/>
          <p:nvPr/>
        </p:nvSpPr>
        <p:spPr>
          <a:xfrm>
            <a:off x="554899" y="5889430"/>
            <a:ext cx="6217920" cy="646331"/>
          </a:xfrm>
          <a:prstGeom prst="rect">
            <a:avLst/>
          </a:prstGeom>
          <a:noFill/>
        </p:spPr>
        <p:txBody>
          <a:bodyPr wrap="square">
            <a:spAutoFit/>
          </a:bodyPr>
          <a:lstStyle/>
          <a:p>
            <a:r>
              <a:rPr lang="en-IN" dirty="0"/>
              <a:t>For online Simulations:</a:t>
            </a:r>
            <a:br>
              <a:rPr lang="en-IN" dirty="0"/>
            </a:br>
            <a:r>
              <a:rPr lang="en-IN" dirty="0"/>
              <a:t>https://wokwi.com/projects/389048579674120193</a:t>
            </a:r>
          </a:p>
        </p:txBody>
      </p:sp>
      <p:sp>
        <p:nvSpPr>
          <p:cNvPr id="18" name="TextBox 17">
            <a:extLst>
              <a:ext uri="{FF2B5EF4-FFF2-40B4-BE49-F238E27FC236}">
                <a16:creationId xmlns:a16="http://schemas.microsoft.com/office/drawing/2014/main" id="{CBF80C25-B684-AE12-1C86-038D80061ED8}"/>
              </a:ext>
            </a:extLst>
          </p:cNvPr>
          <p:cNvSpPr txBox="1"/>
          <p:nvPr/>
        </p:nvSpPr>
        <p:spPr>
          <a:xfrm>
            <a:off x="838200" y="1549269"/>
            <a:ext cx="3433458" cy="4385816"/>
          </a:xfrm>
          <a:prstGeom prst="rect">
            <a:avLst/>
          </a:prstGeom>
          <a:noFill/>
        </p:spPr>
        <p:txBody>
          <a:bodyPr wrap="square">
            <a:spAutoFit/>
          </a:bodyPr>
          <a:lstStyle/>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28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the switch</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ledPin1 = </a:t>
            </a:r>
            <a:r>
              <a:rPr lang="en-US" sz="800" b="0" dirty="0">
                <a:solidFill>
                  <a:srgbClr val="005C5F"/>
                </a:solidFill>
                <a:effectLst/>
                <a:latin typeface="Consolas" panose="020B0609020204030204" pitchFamily="49" charset="0"/>
              </a:rPr>
              <a:t>16</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1</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ledPin2 = </a:t>
            </a:r>
            <a:r>
              <a:rPr lang="en-US" sz="800" b="0" dirty="0">
                <a:solidFill>
                  <a:srgbClr val="005C5F"/>
                </a:solidFill>
                <a:effectLst/>
                <a:latin typeface="Consolas" panose="020B0609020204030204" pitchFamily="49" charset="0"/>
              </a:rPr>
              <a:t>17</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2</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ledPin3 = </a:t>
            </a:r>
            <a:r>
              <a:rPr lang="en-US" sz="800" b="0" dirty="0">
                <a:solidFill>
                  <a:srgbClr val="005C5F"/>
                </a:solidFill>
                <a:effectLst/>
                <a:latin typeface="Consolas" panose="020B0609020204030204" pitchFamily="49" charset="0"/>
              </a:rPr>
              <a:t>18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3</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timerLedPin</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19</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the Timer LED</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Assume switch is not pressed initially</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Stores the current state of the button</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count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Counter for cycling through LED states</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lastDebounceTime</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Tracks the last debounce time</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debounceDelay</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50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Debounce delay in milliseconds</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lastBlinkTime</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Tracks the last time the timer LED blinked</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blinkInterval</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1000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Interval at which the timer LED blinks (1 second)</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void</a:t>
            </a:r>
            <a:r>
              <a:rPr lang="en-US" sz="800" b="0" dirty="0">
                <a:solidFill>
                  <a:srgbClr val="4E5B61"/>
                </a:solidFill>
                <a:effectLst/>
                <a:latin typeface="Consolas" panose="020B0609020204030204" pitchFamily="49" charset="0"/>
              </a:rPr>
              <a:t> </a:t>
            </a:r>
            <a:r>
              <a:rPr lang="en-US" sz="800" b="0" dirty="0">
                <a:solidFill>
                  <a:srgbClr val="D35400"/>
                </a:solidFill>
                <a:effectLst/>
                <a:latin typeface="Consolas" panose="020B0609020204030204" pitchFamily="49" charset="0"/>
              </a:rPr>
              <a:t>setup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begin</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9600</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INPUT_PULLUP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ledPin1,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ledPin2,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ledPin3,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timerLedPin</a:t>
            </a:r>
            <a:r>
              <a:rPr lang="en-US" sz="800" b="0" dirty="0">
                <a:solidFill>
                  <a:srgbClr val="4E5B61"/>
                </a:solidFill>
                <a:effectLst/>
                <a:latin typeface="Consolas" panose="020B0609020204030204" pitchFamily="49" charset="0"/>
              </a:rPr>
              <a:t>,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Initialize </a:t>
            </a:r>
            <a:r>
              <a:rPr lang="en-US" sz="800" b="0" dirty="0" err="1">
                <a:solidFill>
                  <a:srgbClr val="95A5A6"/>
                </a:solidFill>
                <a:effectLst/>
                <a:latin typeface="Consolas" panose="020B0609020204030204" pitchFamily="49" charset="0"/>
              </a:rPr>
              <a:t>lastButtonState</a:t>
            </a:r>
            <a:r>
              <a:rPr lang="en-US" sz="800" b="0" dirty="0">
                <a:solidFill>
                  <a:srgbClr val="95A5A6"/>
                </a:solidFill>
                <a:effectLst/>
                <a:latin typeface="Consolas" panose="020B0609020204030204" pitchFamily="49" charset="0"/>
              </a:rPr>
              <a:t> with the current state of the switch</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endParaRPr lang="en-IN" sz="700" dirty="0"/>
          </a:p>
        </p:txBody>
      </p:sp>
      <p:sp>
        <p:nvSpPr>
          <p:cNvPr id="10" name="TextBox 9">
            <a:extLst>
              <a:ext uri="{FF2B5EF4-FFF2-40B4-BE49-F238E27FC236}">
                <a16:creationId xmlns:a16="http://schemas.microsoft.com/office/drawing/2014/main" id="{0E730286-2D05-637B-C20C-02E0987FBBB3}"/>
              </a:ext>
            </a:extLst>
          </p:cNvPr>
          <p:cNvSpPr txBox="1"/>
          <p:nvPr/>
        </p:nvSpPr>
        <p:spPr>
          <a:xfrm>
            <a:off x="6581275" y="1105988"/>
            <a:ext cx="7892705" cy="6124754"/>
          </a:xfrm>
          <a:prstGeom prst="rect">
            <a:avLst/>
          </a:prstGeom>
          <a:noFill/>
        </p:spPr>
        <p:txBody>
          <a:bodyPr wrap="square">
            <a:spAutoFit/>
          </a:bodyPr>
          <a:lstStyle/>
          <a:p>
            <a:r>
              <a:rPr lang="en-US" sz="800" b="0" dirty="0">
                <a:solidFill>
                  <a:srgbClr val="00979D"/>
                </a:solidFill>
                <a:effectLst/>
                <a:latin typeface="Consolas" panose="020B0609020204030204" pitchFamily="49" charset="0"/>
              </a:rPr>
              <a:t>void</a:t>
            </a:r>
            <a:r>
              <a:rPr lang="en-US" sz="800" b="0" dirty="0">
                <a:solidFill>
                  <a:srgbClr val="4E5B61"/>
                </a:solidFill>
                <a:effectLst/>
                <a:latin typeface="Consolas" panose="020B0609020204030204" pitchFamily="49" charset="0"/>
              </a:rPr>
              <a:t> </a:t>
            </a:r>
            <a:r>
              <a:rPr lang="en-US" sz="800" b="0" dirty="0">
                <a:solidFill>
                  <a:srgbClr val="D35400"/>
                </a:solidFill>
                <a:effectLst/>
                <a:latin typeface="Consolas" panose="020B0609020204030204" pitchFamily="49" charset="0"/>
              </a:rPr>
              <a:t>loop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95A5A6"/>
                </a:solidFill>
                <a:effectLst/>
                <a:latin typeface="Consolas" panose="020B0609020204030204" pitchFamily="49" charset="0"/>
              </a:rPr>
              <a:t>  // Read the current state of the switch</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reading =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Check if the button state has changed to start the debounce timer</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reading != </a:t>
            </a:r>
            <a:r>
              <a:rPr lang="en-US" sz="800" b="0" dirty="0" err="1">
                <a:solidFill>
                  <a:srgbClr val="4E5B61"/>
                </a:solidFill>
                <a:effectLst/>
                <a:latin typeface="Consolas" panose="020B0609020204030204" pitchFamily="49" charset="0"/>
              </a:rPr>
              <a:t>lastButtonState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lastDebounceTime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Check if the debounce period has passed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 </a:t>
            </a:r>
            <a:r>
              <a:rPr lang="en-US" sz="800" b="0" dirty="0" err="1">
                <a:solidFill>
                  <a:srgbClr val="4E5B61"/>
                </a:solidFill>
                <a:effectLst/>
                <a:latin typeface="Consolas" panose="020B0609020204030204" pitchFamily="49" charset="0"/>
              </a:rPr>
              <a:t>lastDebounceTime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&gt; </a:t>
            </a:r>
            <a:r>
              <a:rPr lang="en-US" sz="800" b="0" dirty="0" err="1">
                <a:solidFill>
                  <a:srgbClr val="4E5B61"/>
                </a:solidFill>
                <a:effectLst/>
                <a:latin typeface="Consolas" panose="020B0609020204030204" pitchFamily="49" charset="0"/>
              </a:rPr>
              <a:t>debounceDelay</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95A5A6"/>
                </a:solidFill>
                <a:effectLst/>
                <a:latin typeface="Consolas" panose="020B0609020204030204" pitchFamily="49" charset="0"/>
              </a:rPr>
              <a:t>    // If the button state has changed after the debounce period, update the current state</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reading != </a:t>
            </a:r>
            <a:r>
              <a:rPr lang="en-US" sz="800" b="0" dirty="0" err="1">
                <a:solidFill>
                  <a:srgbClr val="4E5B61"/>
                </a:solidFill>
                <a:effectLst/>
                <a:latin typeface="Consolas" panose="020B0609020204030204" pitchFamily="49" charset="0"/>
              </a:rPr>
              <a:t>currentButtonState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 = reading;</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Change the count and LED states only if the new state is LOW (button pressed)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count++;</a:t>
            </a: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count &gt; </a:t>
            </a:r>
            <a:r>
              <a:rPr lang="en-US" sz="800" b="0" dirty="0">
                <a:solidFill>
                  <a:srgbClr val="005C5F"/>
                </a:solidFill>
                <a:effectLst/>
                <a:latin typeface="Consolas" panose="020B0609020204030204" pitchFamily="49" charset="0"/>
              </a:rPr>
              <a:t>3</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95A5A6"/>
                </a:solidFill>
                <a:effectLst/>
                <a:latin typeface="Consolas" panose="020B0609020204030204" pitchFamily="49" charset="0"/>
              </a:rPr>
              <a:t> // Now resetting after the third LED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count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Reset the count after the third LED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Update LEDs based on the current count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ledPin1, count == </a:t>
            </a:r>
            <a:r>
              <a:rPr lang="en-US" sz="800" b="0" dirty="0">
                <a:solidFill>
                  <a:srgbClr val="005C5F"/>
                </a:solidFill>
                <a:effectLst/>
                <a:latin typeface="Consolas" panose="020B0609020204030204" pitchFamily="49" charset="0"/>
              </a:rPr>
              <a:t>1</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ledPin2, count == </a:t>
            </a:r>
            <a:r>
              <a:rPr lang="en-US" sz="800" b="0" dirty="0">
                <a:solidFill>
                  <a:srgbClr val="005C5F"/>
                </a:solidFill>
                <a:effectLst/>
                <a:latin typeface="Consolas" panose="020B0609020204030204" pitchFamily="49" charset="0"/>
              </a:rPr>
              <a:t>2</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ledPin3, count == </a:t>
            </a:r>
            <a:r>
              <a:rPr lang="en-US" sz="800" b="0" dirty="0">
                <a:solidFill>
                  <a:srgbClr val="005C5F"/>
                </a:solidFill>
                <a:effectLst/>
                <a:latin typeface="Consolas" panose="020B0609020204030204" pitchFamily="49" charset="0"/>
              </a:rPr>
              <a:t>3</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95A5A6"/>
                </a:solidFill>
                <a:effectLst/>
                <a:latin typeface="Consolas" panose="020B0609020204030204" pitchFamily="49" charset="0"/>
              </a:rPr>
              <a:t>  // Blink timer LED at a regular interval</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 </a:t>
            </a:r>
            <a:r>
              <a:rPr lang="en-US" sz="800" b="0" dirty="0" err="1">
                <a:solidFill>
                  <a:srgbClr val="4E5B61"/>
                </a:solidFill>
                <a:effectLst/>
                <a:latin typeface="Consolas" panose="020B0609020204030204" pitchFamily="49" charset="0"/>
              </a:rPr>
              <a:t>lastBlinkTime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&gt; </a:t>
            </a:r>
            <a:r>
              <a:rPr lang="en-US" sz="800" b="0" dirty="0" err="1">
                <a:solidFill>
                  <a:srgbClr val="4E5B61"/>
                </a:solidFill>
                <a:effectLst/>
                <a:latin typeface="Consolas" panose="020B0609020204030204" pitchFamily="49" charset="0"/>
              </a:rPr>
              <a:t>blinkInterval</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95A5A6"/>
                </a:solidFill>
                <a:effectLst/>
                <a:latin typeface="Consolas" panose="020B0609020204030204" pitchFamily="49" charset="0"/>
              </a:rPr>
              <a:t>    // Toggle the timer LED state</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timerLedPin</a:t>
            </a:r>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timerLedPin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95A5A6"/>
                </a:solidFill>
                <a:effectLst/>
                <a:latin typeface="Consolas" panose="020B0609020204030204" pitchFamily="49" charset="0"/>
              </a:rPr>
              <a:t>    // Update the last blink time</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lastBlinkTime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Update </a:t>
            </a:r>
            <a:r>
              <a:rPr lang="en-US" sz="800" b="0" dirty="0" err="1">
                <a:solidFill>
                  <a:srgbClr val="95A5A6"/>
                </a:solidFill>
                <a:effectLst/>
                <a:latin typeface="Consolas" panose="020B0609020204030204" pitchFamily="49" charset="0"/>
              </a:rPr>
              <a:t>lastButtonState</a:t>
            </a:r>
            <a:r>
              <a:rPr lang="en-US" sz="800" b="0" dirty="0">
                <a:solidFill>
                  <a:srgbClr val="95A5A6"/>
                </a:solidFill>
                <a:effectLst/>
                <a:latin typeface="Consolas" panose="020B0609020204030204" pitchFamily="49" charset="0"/>
              </a:rPr>
              <a:t> to the latest reading for the next loop iteration</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 = reading;</a:t>
            </a:r>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Debugging output to Serial Monitor</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tSW</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currentButtonState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tFlag</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lastButtonState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tCount</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println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count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endParaRPr lang="en-US" sz="800" b="0" dirty="0">
              <a:solidFill>
                <a:srgbClr val="4E5B61"/>
              </a:solidFill>
              <a:effectLst/>
              <a:latin typeface="Consolas" panose="020B0609020204030204" pitchFamily="49" charset="0"/>
            </a:endParaRPr>
          </a:p>
          <a:p>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BC8C3DC2-CE6A-71FB-0997-8A0267FA36F8}"/>
              </a:ext>
            </a:extLst>
          </p:cNvPr>
          <p:cNvSpPr txBox="1"/>
          <p:nvPr/>
        </p:nvSpPr>
        <p:spPr>
          <a:xfrm>
            <a:off x="393031" y="728635"/>
            <a:ext cx="11333748" cy="523220"/>
          </a:xfrm>
          <a:prstGeom prst="rect">
            <a:avLst/>
          </a:prstGeom>
          <a:noFill/>
        </p:spPr>
        <p:txBody>
          <a:bodyPr wrap="square">
            <a:spAutoFit/>
          </a:bodyPr>
          <a:lstStyle/>
          <a:p>
            <a:r>
              <a:rPr lang="en-IN" sz="1400" dirty="0"/>
              <a:t>The three LEDs (LED 1, LED 2, LED 3) will be controlled by the switch, cycling through them with each button press. The fourth LED (LED 4) will serve as a timer indication, blinking at a regular interval independently of the switch presses.</a:t>
            </a:r>
          </a:p>
        </p:txBody>
      </p:sp>
    </p:spTree>
    <p:extLst>
      <p:ext uri="{BB962C8B-B14F-4D97-AF65-F5344CB8AC3E}">
        <p14:creationId xmlns:p14="http://schemas.microsoft.com/office/powerpoint/2010/main" val="30884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84D72-EC78-42BF-7962-D9A8F2ED0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5D73A-7F05-8CD2-E188-886602EB5950}"/>
              </a:ext>
            </a:extLst>
          </p:cNvPr>
          <p:cNvSpPr>
            <a:spLocks noGrp="1"/>
          </p:cNvSpPr>
          <p:nvPr>
            <p:ph type="title"/>
          </p:nvPr>
        </p:nvSpPr>
        <p:spPr>
          <a:xfrm>
            <a:off x="184484" y="322712"/>
            <a:ext cx="10515600" cy="1325563"/>
          </a:xfrm>
        </p:spPr>
        <p:txBody>
          <a:bodyPr/>
          <a:lstStyle/>
          <a:p>
            <a:r>
              <a:rPr lang="en-IN" dirty="0"/>
              <a:t>Programming 3:Analog Input - Joystick</a:t>
            </a:r>
          </a:p>
        </p:txBody>
      </p:sp>
      <p:sp>
        <p:nvSpPr>
          <p:cNvPr id="35" name="TextBox 34">
            <a:extLst>
              <a:ext uri="{FF2B5EF4-FFF2-40B4-BE49-F238E27FC236}">
                <a16:creationId xmlns:a16="http://schemas.microsoft.com/office/drawing/2014/main" id="{A473ECD9-603C-8CCE-8575-CA35CF357FB9}"/>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https://wokwi.com/projects/388410322257095681</a:t>
            </a:r>
          </a:p>
        </p:txBody>
      </p:sp>
      <p:pic>
        <p:nvPicPr>
          <p:cNvPr id="7" name="Picture 6">
            <a:extLst>
              <a:ext uri="{FF2B5EF4-FFF2-40B4-BE49-F238E27FC236}">
                <a16:creationId xmlns:a16="http://schemas.microsoft.com/office/drawing/2014/main" id="{2EC887FA-3284-7B90-8ECB-8D4EF07FE7E9}"/>
              </a:ext>
            </a:extLst>
          </p:cNvPr>
          <p:cNvPicPr>
            <a:picLocks noChangeAspect="1"/>
          </p:cNvPicPr>
          <p:nvPr/>
        </p:nvPicPr>
        <p:blipFill>
          <a:blip r:embed="rId2"/>
          <a:stretch>
            <a:fillRect/>
          </a:stretch>
        </p:blipFill>
        <p:spPr>
          <a:xfrm>
            <a:off x="335728" y="3429000"/>
            <a:ext cx="7201894" cy="2287620"/>
          </a:xfrm>
          <a:prstGeom prst="rect">
            <a:avLst/>
          </a:prstGeom>
        </p:spPr>
      </p:pic>
      <p:sp>
        <p:nvSpPr>
          <p:cNvPr id="18" name="TextBox 17">
            <a:extLst>
              <a:ext uri="{FF2B5EF4-FFF2-40B4-BE49-F238E27FC236}">
                <a16:creationId xmlns:a16="http://schemas.microsoft.com/office/drawing/2014/main" id="{527E6E0A-7645-1802-556E-D90C86AAD2E7}"/>
              </a:ext>
            </a:extLst>
          </p:cNvPr>
          <p:cNvSpPr txBox="1"/>
          <p:nvPr/>
        </p:nvSpPr>
        <p:spPr>
          <a:xfrm>
            <a:off x="8911282" y="162710"/>
            <a:ext cx="3433458" cy="6401753"/>
          </a:xfrm>
          <a:prstGeom prst="rect">
            <a:avLst/>
          </a:prstGeom>
          <a:noFill/>
        </p:spPr>
        <p:txBody>
          <a:bodyPr wrap="square">
            <a:spAutoFit/>
          </a:bodyPr>
          <a:lstStyle/>
          <a:p>
            <a:r>
              <a:rPr lang="en-IN" sz="700" dirty="0" err="1"/>
              <a:t>const</a:t>
            </a:r>
            <a:r>
              <a:rPr lang="en-IN" sz="700" dirty="0"/>
              <a:t> int </a:t>
            </a:r>
            <a:r>
              <a:rPr lang="en-IN" sz="700" dirty="0" err="1"/>
              <a:t>SWPin</a:t>
            </a:r>
            <a:r>
              <a:rPr lang="en-IN" sz="700" dirty="0"/>
              <a:t> = 28;</a:t>
            </a:r>
          </a:p>
          <a:p>
            <a:r>
              <a:rPr lang="en-IN" sz="700" dirty="0" err="1"/>
              <a:t>const</a:t>
            </a:r>
            <a:r>
              <a:rPr lang="en-IN" sz="700" dirty="0"/>
              <a:t> int ledPin1 = 16;</a:t>
            </a:r>
          </a:p>
          <a:p>
            <a:r>
              <a:rPr lang="en-IN" sz="700" dirty="0" err="1"/>
              <a:t>const</a:t>
            </a:r>
            <a:r>
              <a:rPr lang="en-IN" sz="700" dirty="0"/>
              <a:t> int ledPin2 = 17;</a:t>
            </a:r>
          </a:p>
          <a:p>
            <a:r>
              <a:rPr lang="en-IN" sz="700" dirty="0" err="1"/>
              <a:t>const</a:t>
            </a:r>
            <a:r>
              <a:rPr lang="en-IN" sz="700" dirty="0"/>
              <a:t> int ledPin3 = 18;</a:t>
            </a:r>
          </a:p>
          <a:p>
            <a:r>
              <a:rPr lang="en-IN" sz="700" dirty="0" err="1"/>
              <a:t>const</a:t>
            </a:r>
            <a:r>
              <a:rPr lang="en-IN" sz="700" dirty="0"/>
              <a:t> int ledPin4 = 19;</a:t>
            </a:r>
          </a:p>
          <a:p>
            <a:r>
              <a:rPr lang="en-IN" sz="700" dirty="0" err="1"/>
              <a:t>const</a:t>
            </a:r>
            <a:r>
              <a:rPr lang="en-IN" sz="700" dirty="0"/>
              <a:t> int </a:t>
            </a:r>
            <a:r>
              <a:rPr lang="en-IN" sz="700" dirty="0" err="1"/>
              <a:t>VRxPin</a:t>
            </a:r>
            <a:r>
              <a:rPr lang="en-IN" sz="700" dirty="0"/>
              <a:t> = 27; // Joystick </a:t>
            </a:r>
            <a:r>
              <a:rPr lang="en-IN" sz="700" dirty="0" err="1"/>
              <a:t>VRx</a:t>
            </a:r>
            <a:r>
              <a:rPr lang="en-IN" sz="700" dirty="0"/>
              <a:t> connected to pin 27</a:t>
            </a:r>
          </a:p>
          <a:p>
            <a:r>
              <a:rPr lang="en-IN" sz="700" dirty="0" err="1"/>
              <a:t>const</a:t>
            </a:r>
            <a:r>
              <a:rPr lang="en-IN" sz="700" dirty="0"/>
              <a:t> int </a:t>
            </a:r>
            <a:r>
              <a:rPr lang="en-IN" sz="700" dirty="0" err="1"/>
              <a:t>VRyPin</a:t>
            </a:r>
            <a:r>
              <a:rPr lang="en-IN" sz="700" dirty="0"/>
              <a:t> = 26; // Joystick </a:t>
            </a:r>
            <a:r>
              <a:rPr lang="en-IN" sz="700" dirty="0" err="1"/>
              <a:t>VRy</a:t>
            </a:r>
            <a:r>
              <a:rPr lang="en-IN" sz="700" dirty="0"/>
              <a:t> connected to pin 26</a:t>
            </a:r>
          </a:p>
          <a:p>
            <a:r>
              <a:rPr lang="en-IN" sz="700" dirty="0"/>
              <a:t>int SW = 0; // value read from the switch</a:t>
            </a:r>
          </a:p>
          <a:p>
            <a:r>
              <a:rPr lang="en-IN" sz="700" dirty="0"/>
              <a:t>void setup() {</a:t>
            </a:r>
          </a:p>
          <a:p>
            <a:r>
              <a:rPr lang="en-IN" sz="700" dirty="0"/>
              <a:t>  </a:t>
            </a:r>
            <a:r>
              <a:rPr lang="en-IN" sz="700" dirty="0" err="1"/>
              <a:t>Serial.begin</a:t>
            </a:r>
            <a:r>
              <a:rPr lang="en-IN" sz="700" dirty="0"/>
              <a:t>(9600);</a:t>
            </a:r>
          </a:p>
          <a:p>
            <a:r>
              <a:rPr lang="en-IN" sz="700" dirty="0"/>
              <a:t>  </a:t>
            </a:r>
            <a:r>
              <a:rPr lang="en-IN" sz="700" dirty="0" err="1"/>
              <a:t>pinMode</a:t>
            </a:r>
            <a:r>
              <a:rPr lang="en-IN" sz="700" dirty="0"/>
              <a:t>(</a:t>
            </a:r>
            <a:r>
              <a:rPr lang="en-IN" sz="700" dirty="0" err="1"/>
              <a:t>SWPin</a:t>
            </a:r>
            <a:r>
              <a:rPr lang="en-IN" sz="700" dirty="0"/>
              <a:t>, INPUT_PULLUP); // Using INPUT_PULLUP to enable internal pull-up resistor</a:t>
            </a:r>
          </a:p>
          <a:p>
            <a:r>
              <a:rPr lang="en-IN" sz="700" dirty="0"/>
              <a:t>  </a:t>
            </a:r>
            <a:r>
              <a:rPr lang="en-IN" sz="700" dirty="0" err="1"/>
              <a:t>pinMode</a:t>
            </a:r>
            <a:r>
              <a:rPr lang="en-IN" sz="700" dirty="0"/>
              <a:t>(</a:t>
            </a:r>
            <a:r>
              <a:rPr lang="en-IN" sz="700" dirty="0" err="1"/>
              <a:t>VRxPin</a:t>
            </a:r>
            <a:r>
              <a:rPr lang="en-IN" sz="700" dirty="0"/>
              <a:t>, INPUT_PULLUP);</a:t>
            </a:r>
          </a:p>
          <a:p>
            <a:r>
              <a:rPr lang="en-IN" sz="700" dirty="0"/>
              <a:t>  </a:t>
            </a:r>
            <a:r>
              <a:rPr lang="en-IN" sz="700" dirty="0" err="1"/>
              <a:t>pinMode</a:t>
            </a:r>
            <a:r>
              <a:rPr lang="en-IN" sz="700" dirty="0"/>
              <a:t>(</a:t>
            </a:r>
            <a:r>
              <a:rPr lang="en-IN" sz="700" dirty="0" err="1"/>
              <a:t>VRyPin</a:t>
            </a:r>
            <a:r>
              <a:rPr lang="en-IN" sz="700" dirty="0"/>
              <a:t>, INPUT_PULLUP);</a:t>
            </a:r>
          </a:p>
          <a:p>
            <a:r>
              <a:rPr lang="en-IN" sz="700" dirty="0"/>
              <a:t>  </a:t>
            </a:r>
            <a:r>
              <a:rPr lang="en-IN" sz="700" dirty="0" err="1"/>
              <a:t>pinMode</a:t>
            </a:r>
            <a:r>
              <a:rPr lang="en-IN" sz="700" dirty="0"/>
              <a:t>(ledPin1, OUTPUT);</a:t>
            </a:r>
          </a:p>
          <a:p>
            <a:r>
              <a:rPr lang="en-IN" sz="700" dirty="0"/>
              <a:t>  </a:t>
            </a:r>
            <a:r>
              <a:rPr lang="en-IN" sz="700" dirty="0" err="1"/>
              <a:t>pinMode</a:t>
            </a:r>
            <a:r>
              <a:rPr lang="en-IN" sz="700" dirty="0"/>
              <a:t>(ledPin2, OUTPUT);</a:t>
            </a:r>
          </a:p>
          <a:p>
            <a:r>
              <a:rPr lang="en-IN" sz="700" dirty="0"/>
              <a:t>  </a:t>
            </a:r>
            <a:r>
              <a:rPr lang="en-IN" sz="700" dirty="0" err="1"/>
              <a:t>pinMode</a:t>
            </a:r>
            <a:r>
              <a:rPr lang="en-IN" sz="700" dirty="0"/>
              <a:t>(ledPin3, OUTPUT);</a:t>
            </a:r>
          </a:p>
          <a:p>
            <a:r>
              <a:rPr lang="en-IN" sz="700" dirty="0"/>
              <a:t>  </a:t>
            </a:r>
            <a:r>
              <a:rPr lang="en-IN" sz="700" dirty="0" err="1"/>
              <a:t>pinMode</a:t>
            </a:r>
            <a:r>
              <a:rPr lang="en-IN" sz="700" dirty="0"/>
              <a:t>(ledPin4, OUTPUT);</a:t>
            </a:r>
          </a:p>
          <a:p>
            <a:r>
              <a:rPr lang="en-IN" sz="700" dirty="0"/>
              <a:t>}</a:t>
            </a:r>
          </a:p>
          <a:p>
            <a:r>
              <a:rPr lang="en-IN" sz="600" dirty="0"/>
              <a:t>void loop() {</a:t>
            </a:r>
          </a:p>
          <a:p>
            <a:r>
              <a:rPr lang="en-IN" sz="600" dirty="0"/>
              <a:t>  SW = </a:t>
            </a:r>
            <a:r>
              <a:rPr lang="en-IN" sz="600" dirty="0" err="1"/>
              <a:t>digitalRead</a:t>
            </a:r>
            <a:r>
              <a:rPr lang="en-IN" sz="600" dirty="0"/>
              <a:t>(</a:t>
            </a:r>
            <a:r>
              <a:rPr lang="en-IN" sz="600" dirty="0" err="1"/>
              <a:t>SWPin</a:t>
            </a:r>
            <a:r>
              <a:rPr lang="en-IN" sz="600" dirty="0"/>
              <a:t>);</a:t>
            </a:r>
          </a:p>
          <a:p>
            <a:r>
              <a:rPr lang="en-IN" sz="600" dirty="0"/>
              <a:t>  // Read the </a:t>
            </a:r>
            <a:r>
              <a:rPr lang="en-IN" sz="600" dirty="0" err="1"/>
              <a:t>analog</a:t>
            </a:r>
            <a:r>
              <a:rPr lang="en-IN" sz="600" dirty="0"/>
              <a:t> values of joystick </a:t>
            </a:r>
            <a:r>
              <a:rPr lang="en-IN" sz="600" dirty="0" err="1"/>
              <a:t>VRx</a:t>
            </a:r>
            <a:r>
              <a:rPr lang="en-IN" sz="600" dirty="0"/>
              <a:t> and </a:t>
            </a:r>
            <a:r>
              <a:rPr lang="en-IN" sz="600" dirty="0" err="1"/>
              <a:t>VRy</a:t>
            </a:r>
            <a:endParaRPr lang="en-IN" sz="600" dirty="0"/>
          </a:p>
          <a:p>
            <a:r>
              <a:rPr lang="en-IN" sz="600" dirty="0"/>
              <a:t>  int </a:t>
            </a:r>
            <a:r>
              <a:rPr lang="en-IN" sz="600" dirty="0" err="1"/>
              <a:t>VRxValue</a:t>
            </a:r>
            <a:r>
              <a:rPr lang="en-IN" sz="600" dirty="0"/>
              <a:t> = </a:t>
            </a:r>
            <a:r>
              <a:rPr lang="en-IN" sz="600" dirty="0" err="1"/>
              <a:t>analogRead</a:t>
            </a:r>
            <a:r>
              <a:rPr lang="en-IN" sz="600" dirty="0"/>
              <a:t>(</a:t>
            </a:r>
            <a:r>
              <a:rPr lang="en-IN" sz="600" dirty="0" err="1"/>
              <a:t>VRxPin</a:t>
            </a:r>
            <a:r>
              <a:rPr lang="en-IN" sz="600" dirty="0"/>
              <a:t>);</a:t>
            </a:r>
          </a:p>
          <a:p>
            <a:r>
              <a:rPr lang="en-IN" sz="600" dirty="0"/>
              <a:t>  int </a:t>
            </a:r>
            <a:r>
              <a:rPr lang="en-IN" sz="600" dirty="0" err="1"/>
              <a:t>VRyValue</a:t>
            </a:r>
            <a:r>
              <a:rPr lang="en-IN" sz="600" dirty="0"/>
              <a:t> = </a:t>
            </a:r>
            <a:r>
              <a:rPr lang="en-IN" sz="600" dirty="0" err="1"/>
              <a:t>analogRead</a:t>
            </a:r>
            <a:r>
              <a:rPr lang="en-IN" sz="600" dirty="0"/>
              <a:t>(</a:t>
            </a:r>
            <a:r>
              <a:rPr lang="en-IN" sz="600" dirty="0" err="1"/>
              <a:t>VRyPin</a:t>
            </a:r>
            <a:r>
              <a:rPr lang="en-IN" sz="600" dirty="0"/>
              <a:t>);</a:t>
            </a:r>
          </a:p>
          <a:p>
            <a:r>
              <a:rPr lang="en-IN" sz="600" dirty="0"/>
              <a:t>  // Map the joystick values to LED states and brightness</a:t>
            </a:r>
          </a:p>
          <a:p>
            <a:r>
              <a:rPr lang="en-IN" sz="600" dirty="0"/>
              <a:t>  int </a:t>
            </a:r>
            <a:r>
              <a:rPr lang="en-IN" sz="600" dirty="0" err="1"/>
              <a:t>ledState</a:t>
            </a:r>
            <a:r>
              <a:rPr lang="en-IN" sz="600" dirty="0"/>
              <a:t> = map(</a:t>
            </a:r>
            <a:r>
              <a:rPr lang="en-IN" sz="600" dirty="0" err="1"/>
              <a:t>VRxValue</a:t>
            </a:r>
            <a:r>
              <a:rPr lang="en-IN" sz="600" dirty="0"/>
              <a:t>, 0, 1023, 1, 5); // Map </a:t>
            </a:r>
            <a:r>
              <a:rPr lang="en-IN" sz="600" dirty="0" err="1"/>
              <a:t>VRx</a:t>
            </a:r>
            <a:r>
              <a:rPr lang="en-IN" sz="600" dirty="0"/>
              <a:t> to LED states (1-5)</a:t>
            </a:r>
          </a:p>
          <a:p>
            <a:r>
              <a:rPr lang="en-IN" sz="600" dirty="0"/>
              <a:t>  int brightness = map(</a:t>
            </a:r>
            <a:r>
              <a:rPr lang="en-IN" sz="600" dirty="0" err="1"/>
              <a:t>VRyValue</a:t>
            </a:r>
            <a:r>
              <a:rPr lang="en-IN" sz="600" dirty="0"/>
              <a:t>, 0, 1023, 0, 255); // Map </a:t>
            </a:r>
            <a:r>
              <a:rPr lang="en-IN" sz="600" dirty="0" err="1"/>
              <a:t>VRy</a:t>
            </a:r>
            <a:r>
              <a:rPr lang="en-IN" sz="600" dirty="0"/>
              <a:t> to brightness (0-255)</a:t>
            </a:r>
          </a:p>
          <a:p>
            <a:r>
              <a:rPr lang="en-IN" sz="600" dirty="0"/>
              <a:t>  // Set the LED states based on the mapped values using if statements</a:t>
            </a:r>
          </a:p>
          <a:p>
            <a:r>
              <a:rPr lang="en-IN" sz="600" dirty="0"/>
              <a:t>  if (</a:t>
            </a:r>
            <a:r>
              <a:rPr lang="en-IN" sz="600" dirty="0" err="1"/>
              <a:t>ledState</a:t>
            </a:r>
            <a:r>
              <a:rPr lang="en-IN" sz="600" dirty="0"/>
              <a:t> == 1) {</a:t>
            </a:r>
          </a:p>
          <a:p>
            <a:r>
              <a:rPr lang="en-IN" sz="600" dirty="0"/>
              <a:t>    </a:t>
            </a:r>
            <a:r>
              <a:rPr lang="en-IN" sz="600" dirty="0" err="1"/>
              <a:t>digitalWrite</a:t>
            </a:r>
            <a:r>
              <a:rPr lang="en-IN" sz="600" dirty="0"/>
              <a:t>(ledPin1, HIGH);</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 else if (</a:t>
            </a:r>
            <a:r>
              <a:rPr lang="en-IN" sz="600" dirty="0" err="1"/>
              <a:t>ledState</a:t>
            </a:r>
            <a:r>
              <a:rPr lang="en-IN" sz="600" dirty="0"/>
              <a:t> == 2)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HIGH);</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 else if (</a:t>
            </a:r>
            <a:r>
              <a:rPr lang="en-IN" sz="600" dirty="0" err="1"/>
              <a:t>ledState</a:t>
            </a:r>
            <a:r>
              <a:rPr lang="en-IN" sz="600" dirty="0"/>
              <a:t> == 4)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HIGH);</a:t>
            </a:r>
          </a:p>
          <a:p>
            <a:r>
              <a:rPr lang="en-IN" sz="600" dirty="0"/>
              <a:t>    </a:t>
            </a:r>
            <a:r>
              <a:rPr lang="en-IN" sz="600" dirty="0" err="1"/>
              <a:t>digitalWrite</a:t>
            </a:r>
            <a:r>
              <a:rPr lang="en-IN" sz="600" dirty="0"/>
              <a:t>(ledPin4, LOW);</a:t>
            </a:r>
          </a:p>
          <a:p>
            <a:r>
              <a:rPr lang="en-IN" sz="600" dirty="0"/>
              <a:t>  } else if (</a:t>
            </a:r>
            <a:r>
              <a:rPr lang="en-IN" sz="600" dirty="0" err="1"/>
              <a:t>ledState</a:t>
            </a:r>
            <a:r>
              <a:rPr lang="en-IN" sz="600" dirty="0"/>
              <a:t> == 5)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HIGH);</a:t>
            </a:r>
          </a:p>
          <a:p>
            <a:r>
              <a:rPr lang="en-IN" sz="600" dirty="0"/>
              <a:t>  } else {</a:t>
            </a:r>
          </a:p>
          <a:p>
            <a:r>
              <a:rPr lang="en-IN" sz="600" dirty="0"/>
              <a:t>    // Turn off all LEDs if </a:t>
            </a:r>
            <a:r>
              <a:rPr lang="en-IN" sz="600" dirty="0" err="1"/>
              <a:t>ledState</a:t>
            </a:r>
            <a:r>
              <a:rPr lang="en-IN" sz="600" dirty="0"/>
              <a:t> is not in the expected range</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a:t>
            </a:r>
          </a:p>
          <a:p>
            <a:r>
              <a:rPr lang="en-IN" sz="600" dirty="0"/>
              <a:t>  // Print the switch state, LED state, and brightness to the Serial Monitor</a:t>
            </a:r>
          </a:p>
          <a:p>
            <a:r>
              <a:rPr lang="en-IN" sz="600" dirty="0"/>
              <a:t>  </a:t>
            </a:r>
            <a:r>
              <a:rPr lang="en-IN" sz="600" dirty="0" err="1"/>
              <a:t>Serial.print</a:t>
            </a:r>
            <a:r>
              <a:rPr lang="en-IN" sz="600" dirty="0"/>
              <a:t>("\</a:t>
            </a:r>
            <a:r>
              <a:rPr lang="en-IN" sz="600" dirty="0" err="1"/>
              <a:t>tSW</a:t>
            </a:r>
            <a:r>
              <a:rPr lang="en-IN" sz="600" dirty="0"/>
              <a:t> = ");</a:t>
            </a:r>
          </a:p>
          <a:p>
            <a:r>
              <a:rPr lang="en-IN" sz="600" dirty="0"/>
              <a:t>  </a:t>
            </a:r>
            <a:r>
              <a:rPr lang="en-IN" sz="600" dirty="0" err="1"/>
              <a:t>Serial.print</a:t>
            </a:r>
            <a:r>
              <a:rPr lang="en-IN" sz="600" dirty="0"/>
              <a:t>(SW);</a:t>
            </a:r>
          </a:p>
          <a:p>
            <a:r>
              <a:rPr lang="en-IN" sz="600" dirty="0"/>
              <a:t>  </a:t>
            </a:r>
            <a:r>
              <a:rPr lang="en-IN" sz="600" dirty="0" err="1"/>
              <a:t>Serial.print</a:t>
            </a:r>
            <a:r>
              <a:rPr lang="en-IN" sz="600" dirty="0"/>
              <a:t>("\</a:t>
            </a:r>
            <a:r>
              <a:rPr lang="en-IN" sz="600" dirty="0" err="1"/>
              <a:t>tLED</a:t>
            </a:r>
            <a:r>
              <a:rPr lang="en-IN" sz="600" dirty="0"/>
              <a:t> State = ");</a:t>
            </a:r>
          </a:p>
          <a:p>
            <a:r>
              <a:rPr lang="en-IN" sz="600" dirty="0"/>
              <a:t>  </a:t>
            </a:r>
            <a:r>
              <a:rPr lang="en-IN" sz="600" dirty="0" err="1"/>
              <a:t>Serial.print</a:t>
            </a:r>
            <a:r>
              <a:rPr lang="en-IN" sz="600" dirty="0"/>
              <a:t>(</a:t>
            </a:r>
            <a:r>
              <a:rPr lang="en-IN" sz="600" dirty="0" err="1"/>
              <a:t>ledState</a:t>
            </a:r>
            <a:r>
              <a:rPr lang="en-IN" sz="600" dirty="0"/>
              <a:t>);</a:t>
            </a:r>
          </a:p>
          <a:p>
            <a:r>
              <a:rPr lang="en-IN" sz="600" dirty="0"/>
              <a:t>  delay(200);</a:t>
            </a:r>
          </a:p>
          <a:p>
            <a:r>
              <a:rPr lang="en-IN" sz="600" dirty="0"/>
              <a:t>}</a:t>
            </a:r>
          </a:p>
          <a:p>
            <a:endParaRPr lang="en-IN" sz="700" dirty="0"/>
          </a:p>
        </p:txBody>
      </p:sp>
      <p:sp>
        <p:nvSpPr>
          <p:cNvPr id="4" name="TextBox 3">
            <a:extLst>
              <a:ext uri="{FF2B5EF4-FFF2-40B4-BE49-F238E27FC236}">
                <a16:creationId xmlns:a16="http://schemas.microsoft.com/office/drawing/2014/main" id="{87B094A5-6E0B-432F-E3ED-2AC0A73E0BEB}"/>
              </a:ext>
            </a:extLst>
          </p:cNvPr>
          <p:cNvSpPr txBox="1"/>
          <p:nvPr/>
        </p:nvSpPr>
        <p:spPr>
          <a:xfrm>
            <a:off x="1073970" y="1845733"/>
            <a:ext cx="6297826" cy="923330"/>
          </a:xfrm>
          <a:prstGeom prst="rect">
            <a:avLst/>
          </a:prstGeom>
          <a:noFill/>
        </p:spPr>
        <p:txBody>
          <a:bodyPr wrap="square">
            <a:spAutoFit/>
          </a:bodyPr>
          <a:lstStyle/>
          <a:p>
            <a:r>
              <a:rPr lang="en-IN" dirty="0"/>
              <a:t>The code configures pins for a joystick, switch, and LEDs.</a:t>
            </a:r>
          </a:p>
          <a:p>
            <a:r>
              <a:rPr lang="en-IN" dirty="0"/>
              <a:t>It reads joystick values, maps them to control LED states and prints the switch state, LED state to the Serial Monitor.</a:t>
            </a:r>
          </a:p>
        </p:txBody>
      </p:sp>
    </p:spTree>
    <p:extLst>
      <p:ext uri="{BB962C8B-B14F-4D97-AF65-F5344CB8AC3E}">
        <p14:creationId xmlns:p14="http://schemas.microsoft.com/office/powerpoint/2010/main" val="414089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E298B-E215-55DD-82FE-00BBE2CCE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18E96-7FDF-FEAE-A438-474AFD873E74}"/>
              </a:ext>
            </a:extLst>
          </p:cNvPr>
          <p:cNvSpPr>
            <a:spLocks noGrp="1"/>
          </p:cNvSpPr>
          <p:nvPr>
            <p:ph type="title"/>
          </p:nvPr>
        </p:nvSpPr>
        <p:spPr>
          <a:xfrm>
            <a:off x="0" y="-113984"/>
            <a:ext cx="10515600" cy="1325563"/>
          </a:xfrm>
        </p:spPr>
        <p:txBody>
          <a:bodyPr/>
          <a:lstStyle/>
          <a:p>
            <a:r>
              <a:rPr lang="en-IN" dirty="0"/>
              <a:t>Programming 4:Analog Input - Joystick</a:t>
            </a:r>
          </a:p>
        </p:txBody>
      </p:sp>
      <p:sp>
        <p:nvSpPr>
          <p:cNvPr id="35" name="TextBox 34">
            <a:extLst>
              <a:ext uri="{FF2B5EF4-FFF2-40B4-BE49-F238E27FC236}">
                <a16:creationId xmlns:a16="http://schemas.microsoft.com/office/drawing/2014/main" id="{D408CEC5-78AE-E21B-C427-E32E52F93F1A}"/>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https://wokwi.com/projects/388412892116938753</a:t>
            </a:r>
          </a:p>
        </p:txBody>
      </p:sp>
      <p:pic>
        <p:nvPicPr>
          <p:cNvPr id="7" name="Picture 6">
            <a:extLst>
              <a:ext uri="{FF2B5EF4-FFF2-40B4-BE49-F238E27FC236}">
                <a16:creationId xmlns:a16="http://schemas.microsoft.com/office/drawing/2014/main" id="{2515D68E-6C71-43FF-1D1B-5D78554D844E}"/>
              </a:ext>
            </a:extLst>
          </p:cNvPr>
          <p:cNvPicPr>
            <a:picLocks noChangeAspect="1"/>
          </p:cNvPicPr>
          <p:nvPr/>
        </p:nvPicPr>
        <p:blipFill>
          <a:blip r:embed="rId2"/>
          <a:stretch>
            <a:fillRect/>
          </a:stretch>
        </p:blipFill>
        <p:spPr>
          <a:xfrm>
            <a:off x="371411" y="3584886"/>
            <a:ext cx="7201894" cy="2287620"/>
          </a:xfrm>
          <a:prstGeom prst="rect">
            <a:avLst/>
          </a:prstGeom>
        </p:spPr>
      </p:pic>
      <p:sp>
        <p:nvSpPr>
          <p:cNvPr id="18" name="TextBox 17">
            <a:extLst>
              <a:ext uri="{FF2B5EF4-FFF2-40B4-BE49-F238E27FC236}">
                <a16:creationId xmlns:a16="http://schemas.microsoft.com/office/drawing/2014/main" id="{B641BE8D-4154-0B1E-ED84-E0815A77E263}"/>
              </a:ext>
            </a:extLst>
          </p:cNvPr>
          <p:cNvSpPr txBox="1"/>
          <p:nvPr/>
        </p:nvSpPr>
        <p:spPr>
          <a:xfrm>
            <a:off x="8422814" y="940122"/>
            <a:ext cx="3433458" cy="5693866"/>
          </a:xfrm>
          <a:prstGeom prst="rect">
            <a:avLst/>
          </a:prstGeom>
          <a:noFill/>
        </p:spPr>
        <p:txBody>
          <a:bodyPr wrap="square">
            <a:spAutoFit/>
          </a:bodyPr>
          <a:lstStyle/>
          <a:p>
            <a:r>
              <a:rPr lang="en-IN" sz="700" dirty="0" err="1"/>
              <a:t>const</a:t>
            </a:r>
            <a:r>
              <a:rPr lang="en-IN" sz="700" dirty="0"/>
              <a:t> int </a:t>
            </a:r>
            <a:r>
              <a:rPr lang="en-IN" sz="700" dirty="0" err="1"/>
              <a:t>SWPin</a:t>
            </a:r>
            <a:r>
              <a:rPr lang="en-IN" sz="700" dirty="0"/>
              <a:t> = 28;</a:t>
            </a:r>
          </a:p>
          <a:p>
            <a:r>
              <a:rPr lang="en-IN" sz="700" dirty="0" err="1"/>
              <a:t>const</a:t>
            </a:r>
            <a:r>
              <a:rPr lang="en-IN" sz="700" dirty="0"/>
              <a:t> int ledPin1 = 16;</a:t>
            </a:r>
          </a:p>
          <a:p>
            <a:r>
              <a:rPr lang="en-IN" sz="700" dirty="0" err="1"/>
              <a:t>const</a:t>
            </a:r>
            <a:r>
              <a:rPr lang="en-IN" sz="700" dirty="0"/>
              <a:t> int ledPin2 = 17;</a:t>
            </a:r>
          </a:p>
          <a:p>
            <a:r>
              <a:rPr lang="en-IN" sz="700" dirty="0" err="1"/>
              <a:t>const</a:t>
            </a:r>
            <a:r>
              <a:rPr lang="en-IN" sz="700" dirty="0"/>
              <a:t> int ledPin3 = 18;</a:t>
            </a:r>
          </a:p>
          <a:p>
            <a:r>
              <a:rPr lang="en-IN" sz="700" dirty="0" err="1"/>
              <a:t>const</a:t>
            </a:r>
            <a:r>
              <a:rPr lang="en-IN" sz="700" dirty="0"/>
              <a:t> int ledPin4 = 19;</a:t>
            </a:r>
          </a:p>
          <a:p>
            <a:endParaRPr lang="en-IN" sz="700" dirty="0"/>
          </a:p>
          <a:p>
            <a:r>
              <a:rPr lang="en-IN" sz="700" dirty="0" err="1"/>
              <a:t>const</a:t>
            </a:r>
            <a:r>
              <a:rPr lang="en-IN" sz="700" dirty="0"/>
              <a:t> int </a:t>
            </a:r>
            <a:r>
              <a:rPr lang="en-IN" sz="700" dirty="0" err="1"/>
              <a:t>VRxPin</a:t>
            </a:r>
            <a:r>
              <a:rPr lang="en-IN" sz="700" dirty="0"/>
              <a:t> = 27; // Joystick </a:t>
            </a:r>
            <a:r>
              <a:rPr lang="en-IN" sz="700" dirty="0" err="1"/>
              <a:t>VRx</a:t>
            </a:r>
            <a:r>
              <a:rPr lang="en-IN" sz="700" dirty="0"/>
              <a:t> connected to pin 27</a:t>
            </a:r>
          </a:p>
          <a:p>
            <a:r>
              <a:rPr lang="en-IN" sz="700" dirty="0" err="1"/>
              <a:t>const</a:t>
            </a:r>
            <a:r>
              <a:rPr lang="en-IN" sz="700" dirty="0"/>
              <a:t> int </a:t>
            </a:r>
            <a:r>
              <a:rPr lang="en-IN" sz="700" dirty="0" err="1"/>
              <a:t>VRyPin</a:t>
            </a:r>
            <a:r>
              <a:rPr lang="en-IN" sz="700" dirty="0"/>
              <a:t> = 26; // Joystick </a:t>
            </a:r>
            <a:r>
              <a:rPr lang="en-IN" sz="700" dirty="0" err="1"/>
              <a:t>VRy</a:t>
            </a:r>
            <a:r>
              <a:rPr lang="en-IN" sz="700" dirty="0"/>
              <a:t> connected to pin 26</a:t>
            </a:r>
          </a:p>
          <a:p>
            <a:endParaRPr lang="en-IN" sz="700" dirty="0"/>
          </a:p>
          <a:p>
            <a:r>
              <a:rPr lang="en-IN" sz="700" dirty="0"/>
              <a:t>int SW = 0; // value read from the switch</a:t>
            </a:r>
          </a:p>
          <a:p>
            <a:endParaRPr lang="en-IN" sz="700" dirty="0"/>
          </a:p>
          <a:p>
            <a:r>
              <a:rPr lang="en-IN" sz="700" dirty="0"/>
              <a:t>void setup() {</a:t>
            </a:r>
          </a:p>
          <a:p>
            <a:r>
              <a:rPr lang="en-IN" sz="700" dirty="0"/>
              <a:t>  </a:t>
            </a:r>
            <a:r>
              <a:rPr lang="en-IN" sz="700" dirty="0" err="1"/>
              <a:t>Serial.begin</a:t>
            </a:r>
            <a:r>
              <a:rPr lang="en-IN" sz="700" dirty="0"/>
              <a:t>(9600);</a:t>
            </a:r>
          </a:p>
          <a:p>
            <a:r>
              <a:rPr lang="en-IN" sz="700" dirty="0"/>
              <a:t>  </a:t>
            </a:r>
            <a:r>
              <a:rPr lang="en-IN" sz="700" dirty="0" err="1"/>
              <a:t>pinMode</a:t>
            </a:r>
            <a:r>
              <a:rPr lang="en-IN" sz="700" dirty="0"/>
              <a:t>(</a:t>
            </a:r>
            <a:r>
              <a:rPr lang="en-IN" sz="700" dirty="0" err="1"/>
              <a:t>SWPin</a:t>
            </a:r>
            <a:r>
              <a:rPr lang="en-IN" sz="700" dirty="0"/>
              <a:t>, INPUT_PULLUP); // Using INPUT_PULLUP to enable internal pull-up resistor</a:t>
            </a:r>
          </a:p>
          <a:p>
            <a:r>
              <a:rPr lang="en-IN" sz="700" dirty="0"/>
              <a:t>  </a:t>
            </a:r>
            <a:r>
              <a:rPr lang="en-IN" sz="700" dirty="0" err="1"/>
              <a:t>pinMode</a:t>
            </a:r>
            <a:r>
              <a:rPr lang="en-IN" sz="700" dirty="0"/>
              <a:t>(</a:t>
            </a:r>
            <a:r>
              <a:rPr lang="en-IN" sz="700" dirty="0" err="1"/>
              <a:t>VRxPin</a:t>
            </a:r>
            <a:r>
              <a:rPr lang="en-IN" sz="700" dirty="0"/>
              <a:t>, INPUT_PULLUP);</a:t>
            </a:r>
          </a:p>
          <a:p>
            <a:r>
              <a:rPr lang="en-IN" sz="700" dirty="0"/>
              <a:t>  </a:t>
            </a:r>
            <a:r>
              <a:rPr lang="en-IN" sz="700" dirty="0" err="1"/>
              <a:t>pinMode</a:t>
            </a:r>
            <a:r>
              <a:rPr lang="en-IN" sz="700" dirty="0"/>
              <a:t>(</a:t>
            </a:r>
            <a:r>
              <a:rPr lang="en-IN" sz="700" dirty="0" err="1"/>
              <a:t>VRyPin</a:t>
            </a:r>
            <a:r>
              <a:rPr lang="en-IN" sz="700" dirty="0"/>
              <a:t>, INPUT_PULLUP);</a:t>
            </a:r>
          </a:p>
          <a:p>
            <a:r>
              <a:rPr lang="en-IN" sz="700" dirty="0"/>
              <a:t>  </a:t>
            </a:r>
            <a:r>
              <a:rPr lang="en-IN" sz="700" dirty="0" err="1"/>
              <a:t>pinMode</a:t>
            </a:r>
            <a:r>
              <a:rPr lang="en-IN" sz="700" dirty="0"/>
              <a:t>(ledPin1, OUTPUT);</a:t>
            </a:r>
          </a:p>
          <a:p>
            <a:r>
              <a:rPr lang="en-IN" sz="700" dirty="0"/>
              <a:t>  </a:t>
            </a:r>
            <a:r>
              <a:rPr lang="en-IN" sz="700" dirty="0" err="1"/>
              <a:t>pinMode</a:t>
            </a:r>
            <a:r>
              <a:rPr lang="en-IN" sz="700" dirty="0"/>
              <a:t>(ledPin2, OUTPUT);</a:t>
            </a:r>
          </a:p>
          <a:p>
            <a:r>
              <a:rPr lang="en-IN" sz="700" dirty="0"/>
              <a:t>  </a:t>
            </a:r>
            <a:r>
              <a:rPr lang="en-IN" sz="700" dirty="0" err="1"/>
              <a:t>pinMode</a:t>
            </a:r>
            <a:r>
              <a:rPr lang="en-IN" sz="700" dirty="0"/>
              <a:t>(ledPin3, OUTPUT);</a:t>
            </a:r>
          </a:p>
          <a:p>
            <a:r>
              <a:rPr lang="en-IN" sz="700" dirty="0"/>
              <a:t>  </a:t>
            </a:r>
            <a:r>
              <a:rPr lang="en-IN" sz="700" dirty="0" err="1"/>
              <a:t>pinMode</a:t>
            </a:r>
            <a:r>
              <a:rPr lang="en-IN" sz="700" dirty="0"/>
              <a:t>(ledPin4, OUTPUT);</a:t>
            </a:r>
          </a:p>
          <a:p>
            <a:r>
              <a:rPr lang="en-IN" sz="700" dirty="0"/>
              <a:t>}</a:t>
            </a:r>
          </a:p>
          <a:p>
            <a:endParaRPr lang="en-IN" sz="700" dirty="0"/>
          </a:p>
          <a:p>
            <a:r>
              <a:rPr lang="en-IN" sz="700" dirty="0"/>
              <a:t>void loop() {</a:t>
            </a:r>
          </a:p>
          <a:p>
            <a:r>
              <a:rPr lang="en-IN" sz="700" dirty="0"/>
              <a:t>  SW = </a:t>
            </a:r>
            <a:r>
              <a:rPr lang="en-IN" sz="700" dirty="0" err="1"/>
              <a:t>digitalRead</a:t>
            </a:r>
            <a:r>
              <a:rPr lang="en-IN" sz="700" dirty="0"/>
              <a:t>(</a:t>
            </a:r>
            <a:r>
              <a:rPr lang="en-IN" sz="700" dirty="0" err="1"/>
              <a:t>SWPin</a:t>
            </a:r>
            <a:r>
              <a:rPr lang="en-IN" sz="700" dirty="0"/>
              <a:t>);</a:t>
            </a:r>
          </a:p>
          <a:p>
            <a:endParaRPr lang="en-IN" sz="700" dirty="0"/>
          </a:p>
          <a:p>
            <a:r>
              <a:rPr lang="en-IN" sz="700" dirty="0"/>
              <a:t>  // Read the </a:t>
            </a:r>
            <a:r>
              <a:rPr lang="en-IN" sz="700" dirty="0" err="1"/>
              <a:t>analog</a:t>
            </a:r>
            <a:r>
              <a:rPr lang="en-IN" sz="700" dirty="0"/>
              <a:t> values of joystick </a:t>
            </a:r>
            <a:r>
              <a:rPr lang="en-IN" sz="700" dirty="0" err="1"/>
              <a:t>VRx</a:t>
            </a:r>
            <a:r>
              <a:rPr lang="en-IN" sz="700" dirty="0"/>
              <a:t> and </a:t>
            </a:r>
            <a:r>
              <a:rPr lang="en-IN" sz="700" dirty="0" err="1"/>
              <a:t>VRy</a:t>
            </a:r>
            <a:endParaRPr lang="en-IN" sz="700" dirty="0"/>
          </a:p>
          <a:p>
            <a:r>
              <a:rPr lang="en-IN" sz="700" dirty="0"/>
              <a:t>  int </a:t>
            </a:r>
            <a:r>
              <a:rPr lang="en-IN" sz="700" dirty="0" err="1"/>
              <a:t>VRxValue</a:t>
            </a:r>
            <a:r>
              <a:rPr lang="en-IN" sz="700" dirty="0"/>
              <a:t> = </a:t>
            </a:r>
            <a:r>
              <a:rPr lang="en-IN" sz="700" dirty="0" err="1"/>
              <a:t>analogRead</a:t>
            </a:r>
            <a:r>
              <a:rPr lang="en-IN" sz="700" dirty="0"/>
              <a:t>(</a:t>
            </a:r>
            <a:r>
              <a:rPr lang="en-IN" sz="700" dirty="0" err="1"/>
              <a:t>VRxPin</a:t>
            </a:r>
            <a:r>
              <a:rPr lang="en-IN" sz="700" dirty="0"/>
              <a:t>);</a:t>
            </a:r>
          </a:p>
          <a:p>
            <a:r>
              <a:rPr lang="en-IN" sz="700" dirty="0"/>
              <a:t>  int </a:t>
            </a:r>
            <a:r>
              <a:rPr lang="en-IN" sz="700" dirty="0" err="1"/>
              <a:t>VRyValue</a:t>
            </a:r>
            <a:r>
              <a:rPr lang="en-IN" sz="700" dirty="0"/>
              <a:t> = </a:t>
            </a:r>
            <a:r>
              <a:rPr lang="en-IN" sz="700" dirty="0" err="1"/>
              <a:t>analogRead</a:t>
            </a:r>
            <a:r>
              <a:rPr lang="en-IN" sz="700" dirty="0"/>
              <a:t>(</a:t>
            </a:r>
            <a:r>
              <a:rPr lang="en-IN" sz="700" dirty="0" err="1"/>
              <a:t>VRyPin</a:t>
            </a:r>
            <a:r>
              <a:rPr lang="en-IN" sz="700" dirty="0"/>
              <a:t>);</a:t>
            </a:r>
          </a:p>
          <a:p>
            <a:endParaRPr lang="en-IN" sz="700" dirty="0"/>
          </a:p>
          <a:p>
            <a:r>
              <a:rPr lang="en-IN" sz="700" dirty="0"/>
              <a:t>  // Map the joystick values to LED states and brightness</a:t>
            </a:r>
          </a:p>
          <a:p>
            <a:r>
              <a:rPr lang="en-IN" sz="700" dirty="0"/>
              <a:t>  int </a:t>
            </a:r>
            <a:r>
              <a:rPr lang="en-IN" sz="700" dirty="0" err="1"/>
              <a:t>ledState</a:t>
            </a:r>
            <a:r>
              <a:rPr lang="en-IN" sz="700" dirty="0"/>
              <a:t> = map(</a:t>
            </a:r>
            <a:r>
              <a:rPr lang="en-IN" sz="700" dirty="0" err="1"/>
              <a:t>VRxValue</a:t>
            </a:r>
            <a:r>
              <a:rPr lang="en-IN" sz="700" dirty="0"/>
              <a:t>, 0, 1023, 1, 5); // Map </a:t>
            </a:r>
            <a:r>
              <a:rPr lang="en-IN" sz="700" dirty="0" err="1"/>
              <a:t>VRx</a:t>
            </a:r>
            <a:r>
              <a:rPr lang="en-IN" sz="700" dirty="0"/>
              <a:t> to LED states (1-5)</a:t>
            </a:r>
          </a:p>
          <a:p>
            <a:r>
              <a:rPr lang="en-IN" sz="700" dirty="0"/>
              <a:t>  int brightness = map(</a:t>
            </a:r>
            <a:r>
              <a:rPr lang="en-IN" sz="700" dirty="0" err="1"/>
              <a:t>VRyValue</a:t>
            </a:r>
            <a:r>
              <a:rPr lang="en-IN" sz="700" dirty="0"/>
              <a:t>, 0, 1023, 0, 255); // Map </a:t>
            </a:r>
            <a:r>
              <a:rPr lang="en-IN" sz="700" dirty="0" err="1"/>
              <a:t>VRy</a:t>
            </a:r>
            <a:r>
              <a:rPr lang="en-IN" sz="700" dirty="0"/>
              <a:t> to brightness (0-255)</a:t>
            </a:r>
          </a:p>
          <a:p>
            <a:endParaRPr lang="en-IN" sz="700" dirty="0"/>
          </a:p>
          <a:p>
            <a:endParaRPr lang="en-IN" sz="700" dirty="0"/>
          </a:p>
          <a:p>
            <a:endParaRPr lang="en-IN" sz="700" dirty="0"/>
          </a:p>
          <a:p>
            <a:r>
              <a:rPr lang="en-IN" sz="700" dirty="0"/>
              <a:t>  // Set the brightness for all LEDs</a:t>
            </a:r>
          </a:p>
          <a:p>
            <a:r>
              <a:rPr lang="en-IN" sz="700" dirty="0"/>
              <a:t>  </a:t>
            </a:r>
            <a:r>
              <a:rPr lang="en-IN" sz="700" dirty="0" err="1"/>
              <a:t>analogWrite</a:t>
            </a:r>
            <a:r>
              <a:rPr lang="en-IN" sz="700" dirty="0"/>
              <a:t>(ledPin1, brightness);</a:t>
            </a:r>
          </a:p>
          <a:p>
            <a:r>
              <a:rPr lang="en-IN" sz="700" dirty="0"/>
              <a:t>  </a:t>
            </a:r>
            <a:r>
              <a:rPr lang="en-IN" sz="700" dirty="0" err="1"/>
              <a:t>analogWrite</a:t>
            </a:r>
            <a:r>
              <a:rPr lang="en-IN" sz="700" dirty="0"/>
              <a:t>(ledPin2, brightness);</a:t>
            </a:r>
          </a:p>
          <a:p>
            <a:r>
              <a:rPr lang="en-IN" sz="700" dirty="0"/>
              <a:t>  </a:t>
            </a:r>
            <a:r>
              <a:rPr lang="en-IN" sz="700" dirty="0" err="1"/>
              <a:t>analogWrite</a:t>
            </a:r>
            <a:r>
              <a:rPr lang="en-IN" sz="700" dirty="0"/>
              <a:t>(ledPin3, brightness);</a:t>
            </a:r>
          </a:p>
          <a:p>
            <a:r>
              <a:rPr lang="en-IN" sz="700" dirty="0"/>
              <a:t>  </a:t>
            </a:r>
            <a:r>
              <a:rPr lang="en-IN" sz="700" dirty="0" err="1"/>
              <a:t>analogWrite</a:t>
            </a:r>
            <a:r>
              <a:rPr lang="en-IN" sz="700" dirty="0"/>
              <a:t>(ledPin4, brightness);</a:t>
            </a:r>
          </a:p>
          <a:p>
            <a:endParaRPr lang="en-IN" sz="700" dirty="0"/>
          </a:p>
          <a:p>
            <a:r>
              <a:rPr lang="en-IN" sz="700" dirty="0"/>
              <a:t>  // Print the switch state, LED state, and brightness to the Serial Monitor</a:t>
            </a:r>
          </a:p>
          <a:p>
            <a:r>
              <a:rPr lang="en-IN" sz="700" dirty="0"/>
              <a:t>  </a:t>
            </a:r>
            <a:r>
              <a:rPr lang="en-IN" sz="700" dirty="0" err="1"/>
              <a:t>Serial.print</a:t>
            </a:r>
            <a:r>
              <a:rPr lang="en-IN" sz="700" dirty="0"/>
              <a:t>("\</a:t>
            </a:r>
            <a:r>
              <a:rPr lang="en-IN" sz="700" dirty="0" err="1"/>
              <a:t>tSW</a:t>
            </a:r>
            <a:r>
              <a:rPr lang="en-IN" sz="700" dirty="0"/>
              <a:t> = ");</a:t>
            </a:r>
          </a:p>
          <a:p>
            <a:r>
              <a:rPr lang="en-IN" sz="700" dirty="0"/>
              <a:t>  </a:t>
            </a:r>
            <a:r>
              <a:rPr lang="en-IN" sz="700" dirty="0" err="1"/>
              <a:t>Serial.print</a:t>
            </a:r>
            <a:r>
              <a:rPr lang="en-IN" sz="700" dirty="0"/>
              <a:t>(SW);</a:t>
            </a:r>
          </a:p>
          <a:p>
            <a:r>
              <a:rPr lang="en-IN" sz="700" dirty="0"/>
              <a:t>  </a:t>
            </a:r>
          </a:p>
          <a:p>
            <a:r>
              <a:rPr lang="en-IN" sz="700" dirty="0"/>
              <a:t>  </a:t>
            </a:r>
            <a:r>
              <a:rPr lang="en-IN" sz="700" dirty="0" err="1"/>
              <a:t>Serial.print</a:t>
            </a:r>
            <a:r>
              <a:rPr lang="en-IN" sz="700" dirty="0"/>
              <a:t>("\</a:t>
            </a:r>
            <a:r>
              <a:rPr lang="en-IN" sz="700" dirty="0" err="1"/>
              <a:t>tBrightness</a:t>
            </a:r>
            <a:r>
              <a:rPr lang="en-IN" sz="700" dirty="0"/>
              <a:t> = ");</a:t>
            </a:r>
          </a:p>
          <a:p>
            <a:r>
              <a:rPr lang="en-IN" sz="700" dirty="0"/>
              <a:t>  </a:t>
            </a:r>
            <a:r>
              <a:rPr lang="en-IN" sz="700" dirty="0" err="1"/>
              <a:t>Serial.println</a:t>
            </a:r>
            <a:r>
              <a:rPr lang="en-IN" sz="700" dirty="0"/>
              <a:t>(brightness);</a:t>
            </a:r>
          </a:p>
          <a:p>
            <a:endParaRPr lang="en-IN" sz="700" dirty="0"/>
          </a:p>
          <a:p>
            <a:r>
              <a:rPr lang="en-IN" sz="700" dirty="0"/>
              <a:t>  delay(200);</a:t>
            </a:r>
          </a:p>
          <a:p>
            <a:r>
              <a:rPr lang="en-IN" sz="700" dirty="0"/>
              <a:t>}</a:t>
            </a:r>
          </a:p>
          <a:p>
            <a:endParaRPr lang="en-IN" sz="700" dirty="0"/>
          </a:p>
        </p:txBody>
      </p:sp>
      <p:sp>
        <p:nvSpPr>
          <p:cNvPr id="4" name="TextBox 3">
            <a:extLst>
              <a:ext uri="{FF2B5EF4-FFF2-40B4-BE49-F238E27FC236}">
                <a16:creationId xmlns:a16="http://schemas.microsoft.com/office/drawing/2014/main" id="{9EF6C323-DD42-6F7A-D0E9-E246313FDDB6}"/>
              </a:ext>
            </a:extLst>
          </p:cNvPr>
          <p:cNvSpPr txBox="1"/>
          <p:nvPr/>
        </p:nvSpPr>
        <p:spPr>
          <a:xfrm>
            <a:off x="255822" y="1123838"/>
            <a:ext cx="6297826" cy="923330"/>
          </a:xfrm>
          <a:prstGeom prst="rect">
            <a:avLst/>
          </a:prstGeom>
          <a:noFill/>
        </p:spPr>
        <p:txBody>
          <a:bodyPr wrap="square">
            <a:spAutoFit/>
          </a:bodyPr>
          <a:lstStyle/>
          <a:p>
            <a:r>
              <a:rPr lang="en-US" dirty="0"/>
              <a:t>The code reads a joystick and switch, maps joystick values to control LED brightness, and prints switch state and brightness to the Serial Monitor while setting all LEDs to the same brightness</a:t>
            </a:r>
            <a:endParaRPr lang="en-IN" dirty="0"/>
          </a:p>
        </p:txBody>
      </p:sp>
    </p:spTree>
    <p:extLst>
      <p:ext uri="{BB962C8B-B14F-4D97-AF65-F5344CB8AC3E}">
        <p14:creationId xmlns:p14="http://schemas.microsoft.com/office/powerpoint/2010/main" val="698020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1B7EC-B795-E673-C69B-706212995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3925E7-69F0-5DBD-3D8A-80E653CAB828}"/>
              </a:ext>
            </a:extLst>
          </p:cNvPr>
          <p:cNvSpPr>
            <a:spLocks noGrp="1"/>
          </p:cNvSpPr>
          <p:nvPr>
            <p:ph type="title"/>
          </p:nvPr>
        </p:nvSpPr>
        <p:spPr>
          <a:xfrm>
            <a:off x="0" y="-113984"/>
            <a:ext cx="10515600" cy="1325563"/>
          </a:xfrm>
        </p:spPr>
        <p:txBody>
          <a:bodyPr/>
          <a:lstStyle/>
          <a:p>
            <a:r>
              <a:rPr lang="en-IN" dirty="0"/>
              <a:t>Programming 5:Analog Input - Joystick</a:t>
            </a:r>
          </a:p>
        </p:txBody>
      </p:sp>
      <p:sp>
        <p:nvSpPr>
          <p:cNvPr id="35" name="TextBox 34">
            <a:extLst>
              <a:ext uri="{FF2B5EF4-FFF2-40B4-BE49-F238E27FC236}">
                <a16:creationId xmlns:a16="http://schemas.microsoft.com/office/drawing/2014/main" id="{D0C04531-D94D-0E91-8439-BA3954494E37}"/>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https://wokwi.com/projects/388412892116938753</a:t>
            </a:r>
          </a:p>
        </p:txBody>
      </p:sp>
      <p:pic>
        <p:nvPicPr>
          <p:cNvPr id="7" name="Picture 6">
            <a:extLst>
              <a:ext uri="{FF2B5EF4-FFF2-40B4-BE49-F238E27FC236}">
                <a16:creationId xmlns:a16="http://schemas.microsoft.com/office/drawing/2014/main" id="{444D2130-38E5-35C7-F83A-8E507684FBB9}"/>
              </a:ext>
            </a:extLst>
          </p:cNvPr>
          <p:cNvPicPr>
            <a:picLocks noChangeAspect="1"/>
          </p:cNvPicPr>
          <p:nvPr/>
        </p:nvPicPr>
        <p:blipFill>
          <a:blip r:embed="rId2"/>
          <a:stretch>
            <a:fillRect/>
          </a:stretch>
        </p:blipFill>
        <p:spPr>
          <a:xfrm>
            <a:off x="371411" y="3584886"/>
            <a:ext cx="7201894" cy="2287620"/>
          </a:xfrm>
          <a:prstGeom prst="rect">
            <a:avLst/>
          </a:prstGeom>
        </p:spPr>
      </p:pic>
      <p:sp>
        <p:nvSpPr>
          <p:cNvPr id="18" name="TextBox 17">
            <a:extLst>
              <a:ext uri="{FF2B5EF4-FFF2-40B4-BE49-F238E27FC236}">
                <a16:creationId xmlns:a16="http://schemas.microsoft.com/office/drawing/2014/main" id="{23900A1A-7175-8C8B-A222-99E8D2AC9794}"/>
              </a:ext>
            </a:extLst>
          </p:cNvPr>
          <p:cNvSpPr txBox="1"/>
          <p:nvPr/>
        </p:nvSpPr>
        <p:spPr>
          <a:xfrm>
            <a:off x="8758542" y="445565"/>
            <a:ext cx="3433458" cy="6278642"/>
          </a:xfrm>
          <a:prstGeom prst="rect">
            <a:avLst/>
          </a:prstGeom>
          <a:noFill/>
        </p:spPr>
        <p:txBody>
          <a:bodyPr wrap="square">
            <a:spAutoFit/>
          </a:bodyPr>
          <a:lstStyle/>
          <a:p>
            <a:endParaRPr lang="en-IN" sz="600" dirty="0"/>
          </a:p>
          <a:p>
            <a:r>
              <a:rPr lang="en-IN" sz="600" dirty="0" err="1"/>
              <a:t>const</a:t>
            </a:r>
            <a:r>
              <a:rPr lang="en-IN" sz="600" dirty="0"/>
              <a:t> int </a:t>
            </a:r>
            <a:r>
              <a:rPr lang="en-IN" sz="600" dirty="0" err="1"/>
              <a:t>SWPin</a:t>
            </a:r>
            <a:r>
              <a:rPr lang="en-IN" sz="600" dirty="0"/>
              <a:t> = 28;</a:t>
            </a:r>
          </a:p>
          <a:p>
            <a:r>
              <a:rPr lang="en-IN" sz="600" dirty="0" err="1"/>
              <a:t>const</a:t>
            </a:r>
            <a:r>
              <a:rPr lang="en-IN" sz="600" dirty="0"/>
              <a:t> int ledPin1 = 16;</a:t>
            </a:r>
          </a:p>
          <a:p>
            <a:r>
              <a:rPr lang="en-IN" sz="600" dirty="0" err="1"/>
              <a:t>const</a:t>
            </a:r>
            <a:r>
              <a:rPr lang="en-IN" sz="600" dirty="0"/>
              <a:t> int ledPin2 = 17;</a:t>
            </a:r>
          </a:p>
          <a:p>
            <a:r>
              <a:rPr lang="en-IN" sz="600" dirty="0" err="1"/>
              <a:t>const</a:t>
            </a:r>
            <a:r>
              <a:rPr lang="en-IN" sz="600" dirty="0"/>
              <a:t> int ledPin3 = 18;</a:t>
            </a:r>
          </a:p>
          <a:p>
            <a:r>
              <a:rPr lang="en-IN" sz="600" dirty="0" err="1"/>
              <a:t>const</a:t>
            </a:r>
            <a:r>
              <a:rPr lang="en-IN" sz="600" dirty="0"/>
              <a:t> int ledPin4 = 19;</a:t>
            </a:r>
          </a:p>
          <a:p>
            <a:r>
              <a:rPr lang="en-IN" sz="600" dirty="0" err="1"/>
              <a:t>const</a:t>
            </a:r>
            <a:r>
              <a:rPr lang="en-IN" sz="600" dirty="0"/>
              <a:t> int </a:t>
            </a:r>
            <a:r>
              <a:rPr lang="en-IN" sz="600" dirty="0" err="1"/>
              <a:t>VRxPin</a:t>
            </a:r>
            <a:r>
              <a:rPr lang="en-IN" sz="600" dirty="0"/>
              <a:t> = 27; // Joystick </a:t>
            </a:r>
            <a:r>
              <a:rPr lang="en-IN" sz="600" dirty="0" err="1"/>
              <a:t>VRx</a:t>
            </a:r>
            <a:r>
              <a:rPr lang="en-IN" sz="600" dirty="0"/>
              <a:t> connected to pin 27</a:t>
            </a:r>
          </a:p>
          <a:p>
            <a:r>
              <a:rPr lang="en-IN" sz="600" dirty="0" err="1"/>
              <a:t>const</a:t>
            </a:r>
            <a:r>
              <a:rPr lang="en-IN" sz="600" dirty="0"/>
              <a:t> int </a:t>
            </a:r>
            <a:r>
              <a:rPr lang="en-IN" sz="600" dirty="0" err="1"/>
              <a:t>VRyPin</a:t>
            </a:r>
            <a:r>
              <a:rPr lang="en-IN" sz="600" dirty="0"/>
              <a:t> = 26; // Joystick </a:t>
            </a:r>
            <a:r>
              <a:rPr lang="en-IN" sz="600" dirty="0" err="1"/>
              <a:t>VRy</a:t>
            </a:r>
            <a:r>
              <a:rPr lang="en-IN" sz="600" dirty="0"/>
              <a:t> connected to pin 26</a:t>
            </a:r>
          </a:p>
          <a:p>
            <a:r>
              <a:rPr lang="en-IN" sz="600" dirty="0"/>
              <a:t>int SW = 0; // value read from the switch</a:t>
            </a:r>
          </a:p>
          <a:p>
            <a:r>
              <a:rPr lang="en-IN" sz="600" dirty="0"/>
              <a:t>void setup() {</a:t>
            </a:r>
          </a:p>
          <a:p>
            <a:r>
              <a:rPr lang="en-IN" sz="600" dirty="0"/>
              <a:t>  </a:t>
            </a:r>
            <a:r>
              <a:rPr lang="en-IN" sz="600" dirty="0" err="1"/>
              <a:t>Serial.begin</a:t>
            </a:r>
            <a:r>
              <a:rPr lang="en-IN" sz="600" dirty="0"/>
              <a:t>(9600);</a:t>
            </a:r>
          </a:p>
          <a:p>
            <a:r>
              <a:rPr lang="en-IN" sz="600" dirty="0"/>
              <a:t>  </a:t>
            </a:r>
            <a:r>
              <a:rPr lang="en-IN" sz="600" dirty="0" err="1"/>
              <a:t>pinMode</a:t>
            </a:r>
            <a:r>
              <a:rPr lang="en-IN" sz="600" dirty="0"/>
              <a:t>(</a:t>
            </a:r>
            <a:r>
              <a:rPr lang="en-IN" sz="600" dirty="0" err="1"/>
              <a:t>SWPin</a:t>
            </a:r>
            <a:r>
              <a:rPr lang="en-IN" sz="600" dirty="0"/>
              <a:t>, INPUT_PULLUP); // Using INPUT_PULLUP to enable internal pull-up resistor</a:t>
            </a:r>
          </a:p>
          <a:p>
            <a:r>
              <a:rPr lang="en-IN" sz="600" dirty="0"/>
              <a:t>  </a:t>
            </a:r>
            <a:r>
              <a:rPr lang="en-IN" sz="600" dirty="0" err="1"/>
              <a:t>pinMode</a:t>
            </a:r>
            <a:r>
              <a:rPr lang="en-IN" sz="600" dirty="0"/>
              <a:t>(ledPin1, OUTPUT);</a:t>
            </a:r>
          </a:p>
          <a:p>
            <a:r>
              <a:rPr lang="en-IN" sz="600" dirty="0"/>
              <a:t>  </a:t>
            </a:r>
            <a:r>
              <a:rPr lang="en-IN" sz="600" dirty="0" err="1"/>
              <a:t>pinMode</a:t>
            </a:r>
            <a:r>
              <a:rPr lang="en-IN" sz="600" dirty="0"/>
              <a:t>(ledPin2, OUTPUT);</a:t>
            </a:r>
          </a:p>
          <a:p>
            <a:r>
              <a:rPr lang="en-IN" sz="600" dirty="0"/>
              <a:t>  </a:t>
            </a:r>
            <a:r>
              <a:rPr lang="en-IN" sz="600" dirty="0" err="1"/>
              <a:t>pinMode</a:t>
            </a:r>
            <a:r>
              <a:rPr lang="en-IN" sz="600" dirty="0"/>
              <a:t>(ledPin3, OUTPUT);</a:t>
            </a:r>
          </a:p>
          <a:p>
            <a:r>
              <a:rPr lang="en-IN" sz="600" dirty="0"/>
              <a:t>  </a:t>
            </a:r>
            <a:r>
              <a:rPr lang="en-IN" sz="600" dirty="0" err="1"/>
              <a:t>pinMode</a:t>
            </a:r>
            <a:r>
              <a:rPr lang="en-IN" sz="600" dirty="0"/>
              <a:t>(ledPin4, OUTPUT);</a:t>
            </a:r>
          </a:p>
          <a:p>
            <a:r>
              <a:rPr lang="en-IN" sz="600" dirty="0"/>
              <a:t>}</a:t>
            </a:r>
          </a:p>
          <a:p>
            <a:r>
              <a:rPr lang="en-IN" sz="600" dirty="0"/>
              <a:t>void loop() {</a:t>
            </a:r>
          </a:p>
          <a:p>
            <a:r>
              <a:rPr lang="en-IN" sz="600" dirty="0"/>
              <a:t>  SW = </a:t>
            </a:r>
            <a:r>
              <a:rPr lang="en-IN" sz="600" dirty="0" err="1"/>
              <a:t>digitalRead</a:t>
            </a:r>
            <a:r>
              <a:rPr lang="en-IN" sz="600" dirty="0"/>
              <a:t>(</a:t>
            </a:r>
            <a:r>
              <a:rPr lang="en-IN" sz="600" dirty="0" err="1"/>
              <a:t>SWPin</a:t>
            </a:r>
            <a:r>
              <a:rPr lang="en-IN" sz="600" dirty="0"/>
              <a:t>);</a:t>
            </a:r>
          </a:p>
          <a:p>
            <a:r>
              <a:rPr lang="en-IN" sz="600" dirty="0"/>
              <a:t>  // Read the </a:t>
            </a:r>
            <a:r>
              <a:rPr lang="en-IN" sz="600" dirty="0" err="1"/>
              <a:t>analog</a:t>
            </a:r>
            <a:r>
              <a:rPr lang="en-IN" sz="600" dirty="0"/>
              <a:t> values of joystick </a:t>
            </a:r>
            <a:r>
              <a:rPr lang="en-IN" sz="600" dirty="0" err="1"/>
              <a:t>VRx</a:t>
            </a:r>
            <a:r>
              <a:rPr lang="en-IN" sz="600" dirty="0"/>
              <a:t> and </a:t>
            </a:r>
            <a:r>
              <a:rPr lang="en-IN" sz="600" dirty="0" err="1"/>
              <a:t>VRy</a:t>
            </a:r>
            <a:endParaRPr lang="en-IN" sz="600" dirty="0"/>
          </a:p>
          <a:p>
            <a:r>
              <a:rPr lang="en-IN" sz="600" dirty="0"/>
              <a:t>  int </a:t>
            </a:r>
            <a:r>
              <a:rPr lang="en-IN" sz="600" dirty="0" err="1"/>
              <a:t>VRxValue</a:t>
            </a:r>
            <a:r>
              <a:rPr lang="en-IN" sz="600" dirty="0"/>
              <a:t> = </a:t>
            </a:r>
            <a:r>
              <a:rPr lang="en-IN" sz="600" dirty="0" err="1"/>
              <a:t>analogRead</a:t>
            </a:r>
            <a:r>
              <a:rPr lang="en-IN" sz="600" dirty="0"/>
              <a:t>(</a:t>
            </a:r>
            <a:r>
              <a:rPr lang="en-IN" sz="600" dirty="0" err="1"/>
              <a:t>VRxPin</a:t>
            </a:r>
            <a:r>
              <a:rPr lang="en-IN" sz="600" dirty="0"/>
              <a:t>);</a:t>
            </a:r>
          </a:p>
          <a:p>
            <a:r>
              <a:rPr lang="en-IN" sz="600" dirty="0"/>
              <a:t>  int </a:t>
            </a:r>
            <a:r>
              <a:rPr lang="en-IN" sz="600" dirty="0" err="1"/>
              <a:t>VRyValue</a:t>
            </a:r>
            <a:r>
              <a:rPr lang="en-IN" sz="600" dirty="0"/>
              <a:t> = </a:t>
            </a:r>
            <a:r>
              <a:rPr lang="en-IN" sz="600" dirty="0" err="1"/>
              <a:t>analogRead</a:t>
            </a:r>
            <a:r>
              <a:rPr lang="en-IN" sz="600" dirty="0"/>
              <a:t>(</a:t>
            </a:r>
            <a:r>
              <a:rPr lang="en-IN" sz="600" dirty="0" err="1"/>
              <a:t>VRyPin</a:t>
            </a:r>
            <a:r>
              <a:rPr lang="en-IN" sz="600" dirty="0"/>
              <a:t>);</a:t>
            </a:r>
          </a:p>
          <a:p>
            <a:r>
              <a:rPr lang="en-IN" sz="600" dirty="0"/>
              <a:t>  // Map the joystick values to LED states and brightness</a:t>
            </a:r>
          </a:p>
          <a:p>
            <a:r>
              <a:rPr lang="en-IN" sz="600" dirty="0"/>
              <a:t>  int </a:t>
            </a:r>
            <a:r>
              <a:rPr lang="en-IN" sz="600" dirty="0" err="1"/>
              <a:t>ledState</a:t>
            </a:r>
            <a:r>
              <a:rPr lang="en-IN" sz="600" dirty="0"/>
              <a:t> = map(</a:t>
            </a:r>
            <a:r>
              <a:rPr lang="en-IN" sz="600" dirty="0" err="1"/>
              <a:t>VRxValue</a:t>
            </a:r>
            <a:r>
              <a:rPr lang="en-IN" sz="600" dirty="0"/>
              <a:t>, 0, 1023, 1, 5); // Map </a:t>
            </a:r>
            <a:r>
              <a:rPr lang="en-IN" sz="600" dirty="0" err="1"/>
              <a:t>VRx</a:t>
            </a:r>
            <a:r>
              <a:rPr lang="en-IN" sz="600" dirty="0"/>
              <a:t> to LED states (1-5)</a:t>
            </a:r>
          </a:p>
          <a:p>
            <a:r>
              <a:rPr lang="en-IN" sz="600" dirty="0"/>
              <a:t>  int brightness = map(</a:t>
            </a:r>
            <a:r>
              <a:rPr lang="en-IN" sz="600" dirty="0" err="1"/>
              <a:t>VRyValue</a:t>
            </a:r>
            <a:r>
              <a:rPr lang="en-IN" sz="600" dirty="0"/>
              <a:t>, 0, 1023, 0, 255); // Map </a:t>
            </a:r>
            <a:r>
              <a:rPr lang="en-IN" sz="600" dirty="0" err="1"/>
              <a:t>VRy</a:t>
            </a:r>
            <a:r>
              <a:rPr lang="en-IN" sz="600" dirty="0"/>
              <a:t> to brightness (0-255)</a:t>
            </a:r>
          </a:p>
          <a:p>
            <a:r>
              <a:rPr lang="en-IN" sz="600" dirty="0"/>
              <a:t>  // Set the LED states based on the mapped values using if statements</a:t>
            </a:r>
          </a:p>
          <a:p>
            <a:r>
              <a:rPr lang="en-IN" sz="600" dirty="0"/>
              <a:t>  if (</a:t>
            </a:r>
            <a:r>
              <a:rPr lang="en-IN" sz="600" dirty="0" err="1"/>
              <a:t>ledState</a:t>
            </a:r>
            <a:r>
              <a:rPr lang="en-IN" sz="600" dirty="0"/>
              <a:t> == 1) {</a:t>
            </a:r>
          </a:p>
          <a:p>
            <a:r>
              <a:rPr lang="en-IN" sz="600" dirty="0"/>
              <a:t>    </a:t>
            </a:r>
            <a:r>
              <a:rPr lang="en-IN" sz="600" dirty="0" err="1"/>
              <a:t>digitalWrite</a:t>
            </a:r>
            <a:r>
              <a:rPr lang="en-IN" sz="600" dirty="0"/>
              <a:t>(ledPin1, HIGH);</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a:t>
            </a:r>
            <a:r>
              <a:rPr lang="en-IN" sz="600" dirty="0" err="1"/>
              <a:t>analogWrite</a:t>
            </a:r>
            <a:r>
              <a:rPr lang="en-IN" sz="600" dirty="0"/>
              <a:t>(ledPin1, brightness);</a:t>
            </a:r>
          </a:p>
          <a:p>
            <a:r>
              <a:rPr lang="en-IN" sz="600" dirty="0"/>
              <a:t>  } else if (</a:t>
            </a:r>
            <a:r>
              <a:rPr lang="en-IN" sz="600" dirty="0" err="1"/>
              <a:t>ledState</a:t>
            </a:r>
            <a:r>
              <a:rPr lang="en-IN" sz="600" dirty="0"/>
              <a:t> == 2)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HIGH);</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a:t>
            </a:r>
            <a:r>
              <a:rPr lang="en-IN" sz="600" dirty="0" err="1"/>
              <a:t>analogWrite</a:t>
            </a:r>
            <a:r>
              <a:rPr lang="en-IN" sz="600" dirty="0"/>
              <a:t>(ledPin2, brightness);</a:t>
            </a:r>
          </a:p>
          <a:p>
            <a:r>
              <a:rPr lang="en-IN" sz="600" dirty="0"/>
              <a:t>  } else if (</a:t>
            </a:r>
            <a:r>
              <a:rPr lang="en-IN" sz="600" dirty="0" err="1"/>
              <a:t>ledState</a:t>
            </a:r>
            <a:r>
              <a:rPr lang="en-IN" sz="600" dirty="0"/>
              <a:t> == 4)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HIGH);</a:t>
            </a:r>
          </a:p>
          <a:p>
            <a:r>
              <a:rPr lang="en-IN" sz="600" dirty="0"/>
              <a:t>    </a:t>
            </a:r>
            <a:r>
              <a:rPr lang="en-IN" sz="600" dirty="0" err="1"/>
              <a:t>digitalWrite</a:t>
            </a:r>
            <a:r>
              <a:rPr lang="en-IN" sz="600" dirty="0"/>
              <a:t>(ledPin4, LOW);</a:t>
            </a:r>
          </a:p>
          <a:p>
            <a:r>
              <a:rPr lang="en-IN" sz="600" dirty="0"/>
              <a:t>    </a:t>
            </a:r>
            <a:r>
              <a:rPr lang="en-IN" sz="600" dirty="0" err="1"/>
              <a:t>analogWrite</a:t>
            </a:r>
            <a:r>
              <a:rPr lang="en-IN" sz="600" dirty="0"/>
              <a:t>(ledPin3, brightness);</a:t>
            </a:r>
          </a:p>
          <a:p>
            <a:r>
              <a:rPr lang="en-IN" sz="600" dirty="0"/>
              <a:t>  } else if (</a:t>
            </a:r>
            <a:r>
              <a:rPr lang="en-IN" sz="600" dirty="0" err="1"/>
              <a:t>ledState</a:t>
            </a:r>
            <a:r>
              <a:rPr lang="en-IN" sz="600" dirty="0"/>
              <a:t> == 5)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HIGH);</a:t>
            </a:r>
          </a:p>
          <a:p>
            <a:r>
              <a:rPr lang="en-IN" sz="600" dirty="0"/>
              <a:t>    </a:t>
            </a:r>
            <a:r>
              <a:rPr lang="en-IN" sz="600" dirty="0" err="1"/>
              <a:t>analogWrite</a:t>
            </a:r>
            <a:r>
              <a:rPr lang="en-IN" sz="600" dirty="0"/>
              <a:t>(ledPin4, brightness);</a:t>
            </a:r>
          </a:p>
          <a:p>
            <a:r>
              <a:rPr lang="en-IN" sz="600" dirty="0"/>
              <a:t>  } else {</a:t>
            </a:r>
          </a:p>
          <a:p>
            <a:r>
              <a:rPr lang="en-IN" sz="600" dirty="0"/>
              <a:t>    // Turn off all LEDs if </a:t>
            </a:r>
            <a:r>
              <a:rPr lang="en-IN" sz="600" dirty="0" err="1"/>
              <a:t>ledState</a:t>
            </a:r>
            <a:r>
              <a:rPr lang="en-IN" sz="600" dirty="0"/>
              <a:t> is not in the expected range</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a:t>
            </a:r>
          </a:p>
          <a:p>
            <a:r>
              <a:rPr lang="en-IN" sz="600" dirty="0"/>
              <a:t>  // Set the brightness for all LEDs</a:t>
            </a:r>
          </a:p>
          <a:p>
            <a:r>
              <a:rPr lang="en-IN" sz="600" dirty="0"/>
              <a:t>  // Print the switch state, LED state, and brightness to the Serial Monitor</a:t>
            </a:r>
          </a:p>
          <a:p>
            <a:r>
              <a:rPr lang="en-IN" sz="600" dirty="0"/>
              <a:t>  </a:t>
            </a:r>
            <a:r>
              <a:rPr lang="en-IN" sz="600" dirty="0" err="1"/>
              <a:t>Serial.print</a:t>
            </a:r>
            <a:r>
              <a:rPr lang="en-IN" sz="600" dirty="0"/>
              <a:t>("\</a:t>
            </a:r>
            <a:r>
              <a:rPr lang="en-IN" sz="600" dirty="0" err="1"/>
              <a:t>tSW</a:t>
            </a:r>
            <a:r>
              <a:rPr lang="en-IN" sz="600" dirty="0"/>
              <a:t> = ");</a:t>
            </a:r>
          </a:p>
          <a:p>
            <a:r>
              <a:rPr lang="en-IN" sz="600" dirty="0"/>
              <a:t>  </a:t>
            </a:r>
            <a:r>
              <a:rPr lang="en-IN" sz="600" dirty="0" err="1"/>
              <a:t>Serial.print</a:t>
            </a:r>
            <a:r>
              <a:rPr lang="en-IN" sz="600" dirty="0"/>
              <a:t>(SW);</a:t>
            </a:r>
          </a:p>
          <a:p>
            <a:r>
              <a:rPr lang="en-IN" sz="600" dirty="0"/>
              <a:t>  </a:t>
            </a:r>
            <a:r>
              <a:rPr lang="en-IN" sz="600" dirty="0" err="1"/>
              <a:t>Serial.print</a:t>
            </a:r>
            <a:r>
              <a:rPr lang="en-IN" sz="600" dirty="0"/>
              <a:t>("\</a:t>
            </a:r>
            <a:r>
              <a:rPr lang="en-IN" sz="600" dirty="0" err="1"/>
              <a:t>tLED</a:t>
            </a:r>
            <a:r>
              <a:rPr lang="en-IN" sz="600" dirty="0"/>
              <a:t> State = ");</a:t>
            </a:r>
          </a:p>
          <a:p>
            <a:r>
              <a:rPr lang="en-IN" sz="600" dirty="0"/>
              <a:t>  </a:t>
            </a:r>
            <a:r>
              <a:rPr lang="en-IN" sz="600" dirty="0" err="1"/>
              <a:t>Serial.print</a:t>
            </a:r>
            <a:r>
              <a:rPr lang="en-IN" sz="600" dirty="0"/>
              <a:t>(</a:t>
            </a:r>
            <a:r>
              <a:rPr lang="en-IN" sz="600" dirty="0" err="1"/>
              <a:t>ledState</a:t>
            </a:r>
            <a:r>
              <a:rPr lang="en-IN" sz="600" dirty="0"/>
              <a:t>);</a:t>
            </a:r>
          </a:p>
          <a:p>
            <a:r>
              <a:rPr lang="en-IN" sz="600" dirty="0"/>
              <a:t>  </a:t>
            </a:r>
            <a:r>
              <a:rPr lang="en-IN" sz="600" dirty="0" err="1"/>
              <a:t>Serial.print</a:t>
            </a:r>
            <a:r>
              <a:rPr lang="en-IN" sz="600" dirty="0"/>
              <a:t>("\</a:t>
            </a:r>
            <a:r>
              <a:rPr lang="en-IN" sz="600" dirty="0" err="1"/>
              <a:t>tBrightness</a:t>
            </a:r>
            <a:r>
              <a:rPr lang="en-IN" sz="600" dirty="0"/>
              <a:t> = ");</a:t>
            </a:r>
          </a:p>
          <a:p>
            <a:r>
              <a:rPr lang="en-IN" sz="600" dirty="0"/>
              <a:t>  </a:t>
            </a:r>
            <a:r>
              <a:rPr lang="en-IN" sz="600" dirty="0" err="1"/>
              <a:t>Serial.println</a:t>
            </a:r>
            <a:r>
              <a:rPr lang="en-IN" sz="600" dirty="0"/>
              <a:t>(brightness);</a:t>
            </a:r>
          </a:p>
          <a:p>
            <a:r>
              <a:rPr lang="en-IN" sz="600" dirty="0"/>
              <a:t>  delay(200);</a:t>
            </a:r>
          </a:p>
          <a:p>
            <a:r>
              <a:rPr lang="en-IN" sz="600" dirty="0"/>
              <a:t>}</a:t>
            </a:r>
          </a:p>
        </p:txBody>
      </p:sp>
      <p:sp>
        <p:nvSpPr>
          <p:cNvPr id="4" name="TextBox 3">
            <a:extLst>
              <a:ext uri="{FF2B5EF4-FFF2-40B4-BE49-F238E27FC236}">
                <a16:creationId xmlns:a16="http://schemas.microsoft.com/office/drawing/2014/main" id="{9E1B5F8E-BCD5-334D-42C6-4F218EE0F77D}"/>
              </a:ext>
            </a:extLst>
          </p:cNvPr>
          <p:cNvSpPr txBox="1"/>
          <p:nvPr/>
        </p:nvSpPr>
        <p:spPr>
          <a:xfrm>
            <a:off x="482600" y="1013237"/>
            <a:ext cx="6297826" cy="1200329"/>
          </a:xfrm>
          <a:prstGeom prst="rect">
            <a:avLst/>
          </a:prstGeom>
          <a:noFill/>
        </p:spPr>
        <p:txBody>
          <a:bodyPr wrap="square">
            <a:spAutoFit/>
          </a:bodyPr>
          <a:lstStyle/>
          <a:p>
            <a:r>
              <a:rPr lang="en-US" dirty="0"/>
              <a:t>The code reads a joystick and switch, maps joystick values to control LED brightness and LEDS states, and prints switch state and brightness to the Serial Monitor while setting all LEDs to the </a:t>
            </a:r>
            <a:r>
              <a:rPr lang="en-US"/>
              <a:t>same brightness and States</a:t>
            </a:r>
            <a:endParaRPr lang="en-IN" dirty="0"/>
          </a:p>
        </p:txBody>
      </p:sp>
    </p:spTree>
    <p:extLst>
      <p:ext uri="{BB962C8B-B14F-4D97-AF65-F5344CB8AC3E}">
        <p14:creationId xmlns:p14="http://schemas.microsoft.com/office/powerpoint/2010/main" val="4292114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F793A-234F-5965-FAE6-EC9330A2B7C8}"/>
              </a:ext>
            </a:extLst>
          </p:cNvPr>
          <p:cNvSpPr>
            <a:spLocks noGrp="1"/>
          </p:cNvSpPr>
          <p:nvPr>
            <p:ph type="title"/>
          </p:nvPr>
        </p:nvSpPr>
        <p:spPr>
          <a:xfrm>
            <a:off x="3114675" y="2613025"/>
            <a:ext cx="10515600" cy="1325563"/>
          </a:xfrm>
        </p:spPr>
        <p:txBody>
          <a:bodyPr/>
          <a:lstStyle/>
          <a:p>
            <a:r>
              <a:rPr lang="en-IN" sz="4400" b="1" i="0" dirty="0">
                <a:solidFill>
                  <a:srgbClr val="0E3D79"/>
                </a:solidFill>
                <a:effectLst/>
                <a:latin typeface="Lato" panose="020F0502020204030203" pitchFamily="34" charset="0"/>
              </a:rPr>
              <a:t>Rotary Encoder Module</a:t>
            </a:r>
            <a:endParaRPr lang="en-IN" dirty="0"/>
          </a:p>
        </p:txBody>
      </p:sp>
    </p:spTree>
    <p:extLst>
      <p:ext uri="{BB962C8B-B14F-4D97-AF65-F5344CB8AC3E}">
        <p14:creationId xmlns:p14="http://schemas.microsoft.com/office/powerpoint/2010/main" val="285047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23AE-AE1F-3844-99F4-1028688AC063}"/>
              </a:ext>
            </a:extLst>
          </p:cNvPr>
          <p:cNvSpPr>
            <a:spLocks noGrp="1"/>
          </p:cNvSpPr>
          <p:nvPr>
            <p:ph type="title"/>
          </p:nvPr>
        </p:nvSpPr>
        <p:spPr>
          <a:xfrm>
            <a:off x="584712" y="66348"/>
            <a:ext cx="10515600" cy="1325563"/>
          </a:xfrm>
        </p:spPr>
        <p:txBody>
          <a:bodyPr/>
          <a:lstStyle/>
          <a:p>
            <a:r>
              <a:rPr lang="en-IN" sz="4400" b="1" i="0" dirty="0">
                <a:solidFill>
                  <a:srgbClr val="0E3D79"/>
                </a:solidFill>
                <a:effectLst/>
                <a:latin typeface="Lato" panose="020F0502020204030203" pitchFamily="34" charset="0"/>
              </a:rPr>
              <a:t>Rotary Encoder Module Pinout</a:t>
            </a:r>
            <a:endParaRPr lang="en-IN" dirty="0"/>
          </a:p>
        </p:txBody>
      </p:sp>
      <p:sp>
        <p:nvSpPr>
          <p:cNvPr id="15" name="TextBox 14">
            <a:extLst>
              <a:ext uri="{FF2B5EF4-FFF2-40B4-BE49-F238E27FC236}">
                <a16:creationId xmlns:a16="http://schemas.microsoft.com/office/drawing/2014/main" id="{F7D6670F-EFF8-C044-D7B0-3163A6BBEC98}"/>
              </a:ext>
            </a:extLst>
          </p:cNvPr>
          <p:cNvSpPr txBox="1"/>
          <p:nvPr/>
        </p:nvSpPr>
        <p:spPr>
          <a:xfrm>
            <a:off x="891559" y="1060054"/>
            <a:ext cx="608995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Berlin Sans FB" panose="020E0602020502020306" pitchFamily="34" charset="0"/>
              </a:rPr>
              <a:t>Rotary Encoders are sensors that detect position and speed by </a:t>
            </a:r>
            <a:r>
              <a:rPr kumimoji="0" lang="en-US" sz="3000" b="0" i="0" u="none" strike="noStrike" kern="1200" cap="none" spc="0" normalizeH="0" baseline="0" noProof="0" dirty="0">
                <a:ln>
                  <a:noFill/>
                </a:ln>
                <a:solidFill>
                  <a:srgbClr val="ED7D31">
                    <a:lumMod val="75000"/>
                  </a:srgbClr>
                </a:solidFill>
                <a:effectLst/>
                <a:uLnTx/>
                <a:uFillTx/>
                <a:latin typeface="Berlin Sans FB" panose="020E0602020502020306" pitchFamily="34" charset="0"/>
              </a:rPr>
              <a:t>converting rotational mechanical displacements into electrical signals</a:t>
            </a:r>
            <a:r>
              <a:rPr kumimoji="0" lang="en-US" sz="3000" b="0" i="0" u="none" strike="noStrike" kern="1200" cap="none" spc="0" normalizeH="0" baseline="0" noProof="0" dirty="0">
                <a:ln>
                  <a:noFill/>
                </a:ln>
                <a:solidFill>
                  <a:prstClr val="black"/>
                </a:solidFill>
                <a:effectLst/>
                <a:uLnTx/>
                <a:uFillTx/>
                <a:latin typeface="Berlin Sans FB" panose="020E0602020502020306" pitchFamily="34" charset="0"/>
              </a:rPr>
              <a:t> and processing those signals. Sensors that detect mechanical displacement for straight lines are referred to as Linear Encoders.</a:t>
            </a:r>
            <a:endParaRPr kumimoji="0" lang="en-IN" sz="3000" b="0" i="0" u="none" strike="noStrike" kern="1200" cap="none" spc="0" normalizeH="0" baseline="0" noProof="0" dirty="0">
              <a:ln>
                <a:noFill/>
              </a:ln>
              <a:solidFill>
                <a:prstClr val="black"/>
              </a:solidFill>
              <a:effectLst/>
              <a:uLnTx/>
              <a:uFillTx/>
              <a:latin typeface="Berlin Sans FB" panose="020E0602020502020306" pitchFamily="34" charset="0"/>
            </a:endParaRPr>
          </a:p>
        </p:txBody>
      </p:sp>
      <p:pic>
        <p:nvPicPr>
          <p:cNvPr id="4" name="Picture 3">
            <a:extLst>
              <a:ext uri="{FF2B5EF4-FFF2-40B4-BE49-F238E27FC236}">
                <a16:creationId xmlns:a16="http://schemas.microsoft.com/office/drawing/2014/main" id="{67DB832C-FA6F-CD0F-9CA8-52279DB77262}"/>
              </a:ext>
            </a:extLst>
          </p:cNvPr>
          <p:cNvPicPr>
            <a:picLocks noChangeAspect="1"/>
          </p:cNvPicPr>
          <p:nvPr/>
        </p:nvPicPr>
        <p:blipFill>
          <a:blip r:embed="rId2"/>
          <a:stretch>
            <a:fillRect/>
          </a:stretch>
        </p:blipFill>
        <p:spPr>
          <a:xfrm>
            <a:off x="7051103" y="1060053"/>
            <a:ext cx="5056955" cy="5579555"/>
          </a:xfrm>
          <a:prstGeom prst="rect">
            <a:avLst/>
          </a:prstGeom>
        </p:spPr>
      </p:pic>
      <p:pic>
        <p:nvPicPr>
          <p:cNvPr id="11" name="Picture 10">
            <a:extLst>
              <a:ext uri="{FF2B5EF4-FFF2-40B4-BE49-F238E27FC236}">
                <a16:creationId xmlns:a16="http://schemas.microsoft.com/office/drawing/2014/main" id="{DC1B412C-5FE8-FE01-F180-B08740A0CE5F}"/>
              </a:ext>
            </a:extLst>
          </p:cNvPr>
          <p:cNvPicPr>
            <a:picLocks noChangeAspect="1"/>
          </p:cNvPicPr>
          <p:nvPr/>
        </p:nvPicPr>
        <p:blipFill>
          <a:blip r:embed="rId3"/>
          <a:stretch>
            <a:fillRect/>
          </a:stretch>
        </p:blipFill>
        <p:spPr>
          <a:xfrm>
            <a:off x="8982731" y="1594341"/>
            <a:ext cx="2317710" cy="1614279"/>
          </a:xfrm>
          <a:prstGeom prst="rect">
            <a:avLst/>
          </a:prstGeom>
        </p:spPr>
      </p:pic>
      <p:pic>
        <p:nvPicPr>
          <p:cNvPr id="3" name="Picture 2">
            <a:extLst>
              <a:ext uri="{FF2B5EF4-FFF2-40B4-BE49-F238E27FC236}">
                <a16:creationId xmlns:a16="http://schemas.microsoft.com/office/drawing/2014/main" id="{254FA20B-D578-0D4A-0CD9-5E5EC40D9D8C}"/>
              </a:ext>
            </a:extLst>
          </p:cNvPr>
          <p:cNvPicPr>
            <a:picLocks noChangeAspect="1"/>
          </p:cNvPicPr>
          <p:nvPr/>
        </p:nvPicPr>
        <p:blipFill rotWithShape="1">
          <a:blip r:embed="rId4"/>
          <a:srcRect l="55103" t="7242"/>
          <a:stretch/>
        </p:blipFill>
        <p:spPr>
          <a:xfrm>
            <a:off x="5035486" y="5210245"/>
            <a:ext cx="1803464" cy="1581407"/>
          </a:xfrm>
          <a:prstGeom prst="rect">
            <a:avLst/>
          </a:prstGeom>
        </p:spPr>
      </p:pic>
      <p:pic>
        <p:nvPicPr>
          <p:cNvPr id="10" name="Picture 9">
            <a:extLst>
              <a:ext uri="{FF2B5EF4-FFF2-40B4-BE49-F238E27FC236}">
                <a16:creationId xmlns:a16="http://schemas.microsoft.com/office/drawing/2014/main" id="{0999EE01-2639-BC65-59BC-75251E648F5C}"/>
              </a:ext>
            </a:extLst>
          </p:cNvPr>
          <p:cNvPicPr>
            <a:picLocks noChangeAspect="1"/>
          </p:cNvPicPr>
          <p:nvPr/>
        </p:nvPicPr>
        <p:blipFill>
          <a:blip r:embed="rId5"/>
          <a:stretch>
            <a:fillRect/>
          </a:stretch>
        </p:blipFill>
        <p:spPr>
          <a:xfrm>
            <a:off x="814879" y="4877882"/>
            <a:ext cx="4134288" cy="1771838"/>
          </a:xfrm>
          <a:prstGeom prst="rect">
            <a:avLst/>
          </a:prstGeom>
        </p:spPr>
      </p:pic>
    </p:spTree>
    <p:extLst>
      <p:ext uri="{BB962C8B-B14F-4D97-AF65-F5344CB8AC3E}">
        <p14:creationId xmlns:p14="http://schemas.microsoft.com/office/powerpoint/2010/main" val="442986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23AE-AE1F-3844-99F4-1028688AC063}"/>
              </a:ext>
            </a:extLst>
          </p:cNvPr>
          <p:cNvSpPr>
            <a:spLocks noGrp="1"/>
          </p:cNvSpPr>
          <p:nvPr>
            <p:ph type="title"/>
          </p:nvPr>
        </p:nvSpPr>
        <p:spPr/>
        <p:txBody>
          <a:bodyPr/>
          <a:lstStyle/>
          <a:p>
            <a:r>
              <a:rPr lang="en-IN" b="1" dirty="0"/>
              <a:t>Internal rotary encoders</a:t>
            </a:r>
          </a:p>
        </p:txBody>
      </p:sp>
      <p:pic>
        <p:nvPicPr>
          <p:cNvPr id="5" name="Content Placeholder 4">
            <a:extLst>
              <a:ext uri="{FF2B5EF4-FFF2-40B4-BE49-F238E27FC236}">
                <a16:creationId xmlns:a16="http://schemas.microsoft.com/office/drawing/2014/main" id="{CAF0AEBA-D343-8602-1F4A-431FADCA177D}"/>
              </a:ext>
            </a:extLst>
          </p:cNvPr>
          <p:cNvPicPr>
            <a:picLocks noGrp="1" noChangeAspect="1"/>
          </p:cNvPicPr>
          <p:nvPr>
            <p:ph idx="1"/>
          </p:nvPr>
        </p:nvPicPr>
        <p:blipFill>
          <a:blip r:embed="rId2"/>
          <a:stretch>
            <a:fillRect/>
          </a:stretch>
        </p:blipFill>
        <p:spPr>
          <a:xfrm>
            <a:off x="984261" y="1862270"/>
            <a:ext cx="4962093" cy="4290928"/>
          </a:xfrm>
        </p:spPr>
      </p:pic>
      <p:pic>
        <p:nvPicPr>
          <p:cNvPr id="4" name="Picture 3">
            <a:extLst>
              <a:ext uri="{FF2B5EF4-FFF2-40B4-BE49-F238E27FC236}">
                <a16:creationId xmlns:a16="http://schemas.microsoft.com/office/drawing/2014/main" id="{F7686D20-794C-7C33-B146-5B8089010441}"/>
              </a:ext>
            </a:extLst>
          </p:cNvPr>
          <p:cNvPicPr>
            <a:picLocks noChangeAspect="1"/>
          </p:cNvPicPr>
          <p:nvPr/>
        </p:nvPicPr>
        <p:blipFill>
          <a:blip r:embed="rId3"/>
          <a:stretch>
            <a:fillRect/>
          </a:stretch>
        </p:blipFill>
        <p:spPr>
          <a:xfrm>
            <a:off x="6096000" y="1889815"/>
            <a:ext cx="5548956" cy="4263383"/>
          </a:xfrm>
          <a:prstGeom prst="rect">
            <a:avLst/>
          </a:prstGeom>
        </p:spPr>
      </p:pic>
    </p:spTree>
    <p:extLst>
      <p:ext uri="{BB962C8B-B14F-4D97-AF65-F5344CB8AC3E}">
        <p14:creationId xmlns:p14="http://schemas.microsoft.com/office/powerpoint/2010/main" val="2929252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A31190-4629-E7A9-A060-67127975CAA2}"/>
              </a:ext>
            </a:extLst>
          </p:cNvPr>
          <p:cNvPicPr>
            <a:picLocks noChangeAspect="1"/>
          </p:cNvPicPr>
          <p:nvPr/>
        </p:nvPicPr>
        <p:blipFill rotWithShape="1">
          <a:blip r:embed="rId2"/>
          <a:srcRect l="12940" r="14070"/>
          <a:stretch/>
        </p:blipFill>
        <p:spPr>
          <a:xfrm>
            <a:off x="6846885" y="158838"/>
            <a:ext cx="5139504" cy="637562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F582DE1-036D-0E92-2A6B-5FEA497B4505}"/>
              </a:ext>
            </a:extLst>
          </p:cNvPr>
          <p:cNvPicPr>
            <a:picLocks noChangeAspect="1"/>
          </p:cNvPicPr>
          <p:nvPr/>
        </p:nvPicPr>
        <p:blipFill>
          <a:blip r:embed="rId3"/>
          <a:stretch>
            <a:fillRect/>
          </a:stretch>
        </p:blipFill>
        <p:spPr>
          <a:xfrm>
            <a:off x="480914" y="1526744"/>
            <a:ext cx="3603934" cy="19730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874F9DF-E5A1-6C29-76F0-315620F5A6E7}"/>
              </a:ext>
            </a:extLst>
          </p:cNvPr>
          <p:cNvPicPr>
            <a:picLocks noChangeAspect="1"/>
          </p:cNvPicPr>
          <p:nvPr/>
        </p:nvPicPr>
        <p:blipFill rotWithShape="1">
          <a:blip r:embed="rId4"/>
          <a:srcRect l="37105"/>
          <a:stretch/>
        </p:blipFill>
        <p:spPr>
          <a:xfrm>
            <a:off x="3977203" y="1053011"/>
            <a:ext cx="2472759" cy="268849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TextBox 7">
            <a:extLst>
              <a:ext uri="{FF2B5EF4-FFF2-40B4-BE49-F238E27FC236}">
                <a16:creationId xmlns:a16="http://schemas.microsoft.com/office/drawing/2014/main" id="{EFF25658-A1D6-8469-AB1D-7EEDD1138D0E}"/>
              </a:ext>
            </a:extLst>
          </p:cNvPr>
          <p:cNvSpPr txBox="1"/>
          <p:nvPr/>
        </p:nvSpPr>
        <p:spPr>
          <a:xfrm>
            <a:off x="461250" y="552001"/>
            <a:ext cx="6096000" cy="630942"/>
          </a:xfrm>
          <a:prstGeom prst="rect">
            <a:avLst/>
          </a:prstGeom>
          <a:noFill/>
        </p:spPr>
        <p:txBody>
          <a:bodyPr wrap="square">
            <a:spAutoFit/>
          </a:bodyPr>
          <a:lstStyle/>
          <a:p>
            <a:r>
              <a:rPr lang="en-IN" sz="3500" b="1" i="0" dirty="0">
                <a:solidFill>
                  <a:srgbClr val="0E3D79"/>
                </a:solidFill>
                <a:effectLst/>
                <a:latin typeface="Lato" panose="020F0502020204030203" pitchFamily="34" charset="0"/>
              </a:rPr>
              <a:t>Rotary Encoder</a:t>
            </a:r>
            <a:endParaRPr lang="en-IN" sz="3500" dirty="0"/>
          </a:p>
        </p:txBody>
      </p:sp>
      <p:pic>
        <p:nvPicPr>
          <p:cNvPr id="10" name="Picture 2" descr="Rotary Encoder Module Working">
            <a:extLst>
              <a:ext uri="{FF2B5EF4-FFF2-40B4-BE49-F238E27FC236}">
                <a16:creationId xmlns:a16="http://schemas.microsoft.com/office/drawing/2014/main" id="{94C872E3-6BCE-B51D-E947-2B6EE30DC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906" y="4366799"/>
            <a:ext cx="5879692" cy="17795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777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03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054E1-183A-2B32-11E8-59A7D46E30C3}"/>
              </a:ext>
            </a:extLst>
          </p:cNvPr>
          <p:cNvSpPr>
            <a:spLocks noGrp="1"/>
          </p:cNvSpPr>
          <p:nvPr>
            <p:ph type="ctrTitle"/>
          </p:nvPr>
        </p:nvSpPr>
        <p:spPr>
          <a:xfrm>
            <a:off x="638881" y="457200"/>
            <a:ext cx="10909640" cy="1368614"/>
          </a:xfrm>
        </p:spPr>
        <p:txBody>
          <a:bodyPr anchor="ctr">
            <a:normAutofit/>
          </a:bodyPr>
          <a:lstStyle/>
          <a:p>
            <a:r>
              <a:rPr lang="en-IN" sz="6600"/>
              <a:t>PIN DIAGRAM</a:t>
            </a:r>
          </a:p>
        </p:txBody>
      </p:sp>
      <p:sp>
        <p:nvSpPr>
          <p:cNvPr id="103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 descr="卜 q T 「 P &#10;R 一 I) R &#10;2CLj (L)•\ RX &#10;SP.O RY &#10;SPJI RX &#10;SPILITX &#10;Raspberry Pi Pico ◎ 2020 &#10;BOOTSEL ; &#10;DEBUG &#10;use &#10;SPICIX &#10;A(;ND ">
            <a:extLst>
              <a:ext uri="{FF2B5EF4-FFF2-40B4-BE49-F238E27FC236}">
                <a16:creationId xmlns:a16="http://schemas.microsoft.com/office/drawing/2014/main" id="{43A3D620-409C-B54D-F3FA-B89D143815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507" y="2642616"/>
            <a:ext cx="5025482" cy="360578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14122 &#10;Peripherals &#10;12C &#10;Digital I/O &#10;Digital I/O &#10;Digital I/O &#10;Digital I/O &#10;SPI &#10;DO NOT USE &#10;Digital I/O &#10;Digital I/O &#10;PWM 2 &#10;PWM 2 &#10;Digital I/O &#10;GPIO &#10;3.3V &#10;GP102 &#10;GP103 &#10;GP104 &#10;GND &#10;GP1017 &#10;GP1027 &#10;GP1022 &#10;3.3V &#10;GPIOIO &#10;GP109 &#10;GPIOII &#10;GND &#10;ID SD &#10;GP105 &#10;GP106 &#10;GP1013 &#10;GP1019 &#10;GP1026 &#10;GND &#10;Particle &#10;SDA &#10;SCL &#10;DO &#10;DI &#10;MOSI &#10;MISO &#10;SCK &#10;DO NOT USE &#10;D4 &#10;Pin # &#10;1 &#10;3 &#10;5 &#10;7 &#10;9 &#10;11 &#10;13 &#10;15 &#10;17 &#10;19 &#10;21 &#10;23 &#10;25 &#10;27 &#10;29 &#10;31 &#10;33 &#10;35 &#10;37 &#10;39 &#10;x &#10;x &#10;x &#10;x &#10;x &#10;x &#10;x &#10;x &#10;x &#10;x &#10;x &#10;x &#10;x &#10;x &#10;x &#10;x &#10;x &#10;x &#10;x &#10;x &#10;x &#10;x &#10;x &#10;x &#10;x &#10;x &#10;x &#10;x &#10;x &#10;x &#10;x &#10;x &#10;x &#10;x &#10;x &#10;x &#10;x &#10;x &#10;x &#10;x &#10;Pin # &#10;2 &#10;4 &#10;6 &#10;8 &#10;10 &#10;12 &#10;14 &#10;16 &#10;18 &#10;20 &#10;22 &#10;24 &#10;26 &#10;28 &#10;30 &#10;32 &#10;34 &#10;36 &#10;38 &#10;40 &#10;Particle &#10;TX &#10;RX &#10;D9/AO &#10;DIO/AI &#10;Dil/A2 &#10;D12/A3 &#10;CEO &#10;CEI &#10;DO NOT USE &#10;D13/A4 &#10;D14/A5 &#10;D15/A6 &#10;D16/A7 &#10;GPIO &#10;GND &#10;GP1014 &#10;GP1015 &#10;GP1018 &#10;GND &#10;GP1023 &#10;GP1024 &#10;GND &#10;GP1025 &#10;GP108 &#10;GP107 &#10;ID SC &#10;GND &#10;GP1012 &#10;GND &#10;GP1016 &#10;GP1020 &#10;GP1021 &#10;Peripherals &#10;UART &#10;Serial 1 &#10;PWM 1 &#10;Digital I/O &#10;Digital I/O &#10;Digital I/O &#10;SPI &#10;(chip enable) &#10;DO NOT USE &#10;Digital I/O &#10;PWM 1 &#10;Digital I/O &#10;Digital I/O ">
            <a:extLst>
              <a:ext uri="{FF2B5EF4-FFF2-40B4-BE49-F238E27FC236}">
                <a16:creationId xmlns:a16="http://schemas.microsoft.com/office/drawing/2014/main" id="{772F6502-DE4B-00B6-3984-FEBDE6BC08F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61866" y="2642616"/>
            <a:ext cx="5399676" cy="3605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465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A48989-8FEE-D21D-0F7D-DAC7D8FC5BD3}"/>
              </a:ext>
            </a:extLst>
          </p:cNvPr>
          <p:cNvSpPr txBox="1"/>
          <p:nvPr/>
        </p:nvSpPr>
        <p:spPr>
          <a:xfrm>
            <a:off x="411170" y="360918"/>
            <a:ext cx="6094070" cy="707886"/>
          </a:xfrm>
          <a:prstGeom prst="rect">
            <a:avLst/>
          </a:prstGeom>
          <a:noFill/>
        </p:spPr>
        <p:txBody>
          <a:bodyPr wrap="square">
            <a:spAutoFit/>
          </a:bodyPr>
          <a:lstStyle/>
          <a:p>
            <a:r>
              <a:rPr lang="en-IN" sz="4000" dirty="0"/>
              <a:t>Working</a:t>
            </a:r>
          </a:p>
        </p:txBody>
      </p:sp>
      <p:pic>
        <p:nvPicPr>
          <p:cNvPr id="1025" name="Picture 1" descr="Clockwise &#10;DT Pin &#10;CLK Pin ">
            <a:extLst>
              <a:ext uri="{FF2B5EF4-FFF2-40B4-BE49-F238E27FC236}">
                <a16:creationId xmlns:a16="http://schemas.microsoft.com/office/drawing/2014/main" id="{B8D6182B-C601-B5E3-2343-4C74D3B96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651" y="1097"/>
            <a:ext cx="3248721" cy="16862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948A75F-C290-5C50-AA23-3C02D9E9832F}"/>
              </a:ext>
            </a:extLst>
          </p:cNvPr>
          <p:cNvPicPr>
            <a:picLocks noChangeAspect="1"/>
          </p:cNvPicPr>
          <p:nvPr/>
        </p:nvPicPr>
        <p:blipFill>
          <a:blip r:embed="rId3"/>
          <a:stretch>
            <a:fillRect/>
          </a:stretch>
        </p:blipFill>
        <p:spPr>
          <a:xfrm>
            <a:off x="15376" y="1447676"/>
            <a:ext cx="7737974" cy="5335181"/>
          </a:xfrm>
          <a:prstGeom prst="rect">
            <a:avLst/>
          </a:prstGeom>
        </p:spPr>
      </p:pic>
      <p:pic>
        <p:nvPicPr>
          <p:cNvPr id="4" name="Picture 2" descr="Clockwise &#10;Stable &#10;zone &#10;AB dec &#10;Counter Clockwise &#10;zone &#10;Stable &#10;zone &#10;Stable &#10;zone &#10;Stable &#10;zone &#10;Stòle &#10;zone &#10;stable &#10;zone &#10;AB dec &#10;Stable &#10;zone &#10;zone &#10;Stable &#10;zone &#10;Copyright (c) 2019 by Ilias Iliopoulos info@fryktoriacorn ">
            <a:extLst>
              <a:ext uri="{FF2B5EF4-FFF2-40B4-BE49-F238E27FC236}">
                <a16:creationId xmlns:a16="http://schemas.microsoft.com/office/drawing/2014/main" id="{6A9E714D-9EA6-5472-8167-7CF658882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075" y="1687384"/>
            <a:ext cx="4641300" cy="50764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BBAA040-BDF1-B9F9-57A3-9019C9520DDC}"/>
              </a:ext>
            </a:extLst>
          </p:cNvPr>
          <p:cNvPicPr>
            <a:picLocks noChangeAspect="1"/>
          </p:cNvPicPr>
          <p:nvPr/>
        </p:nvPicPr>
        <p:blipFill>
          <a:blip r:embed="rId5"/>
          <a:stretch>
            <a:fillRect/>
          </a:stretch>
        </p:blipFill>
        <p:spPr>
          <a:xfrm>
            <a:off x="7708314" y="-17954"/>
            <a:ext cx="3990167" cy="1686288"/>
          </a:xfrm>
          <a:prstGeom prst="rect">
            <a:avLst/>
          </a:prstGeom>
        </p:spPr>
      </p:pic>
      <p:pic>
        <p:nvPicPr>
          <p:cNvPr id="13" name="Picture 12">
            <a:extLst>
              <a:ext uri="{FF2B5EF4-FFF2-40B4-BE49-F238E27FC236}">
                <a16:creationId xmlns:a16="http://schemas.microsoft.com/office/drawing/2014/main" id="{6A967024-1670-965A-D509-4051EB25F387}"/>
              </a:ext>
            </a:extLst>
          </p:cNvPr>
          <p:cNvPicPr>
            <a:picLocks noChangeAspect="1"/>
          </p:cNvPicPr>
          <p:nvPr/>
        </p:nvPicPr>
        <p:blipFill>
          <a:blip r:embed="rId6"/>
          <a:stretch>
            <a:fillRect/>
          </a:stretch>
        </p:blipFill>
        <p:spPr>
          <a:xfrm>
            <a:off x="2627433" y="245298"/>
            <a:ext cx="1557438" cy="1093301"/>
          </a:xfrm>
          <a:prstGeom prst="rect">
            <a:avLst/>
          </a:prstGeom>
        </p:spPr>
      </p:pic>
    </p:spTree>
    <p:extLst>
      <p:ext uri="{BB962C8B-B14F-4D97-AF65-F5344CB8AC3E}">
        <p14:creationId xmlns:p14="http://schemas.microsoft.com/office/powerpoint/2010/main" val="2186142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DE552-6BEE-3C4C-DBC4-A8101012B4A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90F684A-6121-07E5-19C0-99C6A3C85DF1}"/>
              </a:ext>
            </a:extLst>
          </p:cNvPr>
          <p:cNvSpPr txBox="1"/>
          <p:nvPr/>
        </p:nvSpPr>
        <p:spPr>
          <a:xfrm>
            <a:off x="94887" y="591732"/>
            <a:ext cx="5298169" cy="6309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500" b="1" dirty="0">
                <a:solidFill>
                  <a:srgbClr val="3A3A3A"/>
                </a:solidFill>
                <a:latin typeface="-apple-system"/>
              </a:rPr>
              <a:t>Truth table - </a:t>
            </a:r>
            <a:r>
              <a:rPr kumimoji="0" lang="en-US" sz="3500" b="1" i="0" u="none" strike="noStrike" kern="1200" cap="none" spc="0" normalizeH="0" baseline="0" noProof="0" dirty="0">
                <a:ln>
                  <a:noFill/>
                </a:ln>
                <a:solidFill>
                  <a:srgbClr val="3A3A3A"/>
                </a:solidFill>
                <a:effectLst/>
                <a:uLnTx/>
                <a:uFillTx/>
                <a:latin typeface="-apple-system"/>
                <a:ea typeface="+mn-ea"/>
                <a:cs typeface="+mn-cs"/>
              </a:rPr>
              <a:t>Rotary Encode</a:t>
            </a:r>
            <a:endPar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A7C68F3-DB19-1932-62A0-858956A03C4B}"/>
              </a:ext>
            </a:extLst>
          </p:cNvPr>
          <p:cNvSpPr txBox="1"/>
          <p:nvPr/>
        </p:nvSpPr>
        <p:spPr>
          <a:xfrm>
            <a:off x="247771" y="1472497"/>
            <a:ext cx="5410079" cy="49552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1C1E21"/>
                </a:solidFill>
                <a:effectLst/>
                <a:uLnTx/>
                <a:uFillTx/>
                <a:latin typeface="system-ui"/>
                <a:ea typeface="+mn-ea"/>
                <a:cs typeface="+mn-cs"/>
              </a:rPr>
              <a:t>Given the sequence for clockwise and counterclockwise rotation from the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1C1E21"/>
              </a:solidFill>
              <a:effectLst/>
              <a:uLnTx/>
              <a:uFillTx/>
              <a:latin typeface="system-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C1E21"/>
                </a:solidFill>
                <a:effectLst/>
                <a:uLnTx/>
                <a:uFillTx/>
                <a:latin typeface="system-ui"/>
                <a:ea typeface="+mn-ea"/>
                <a:cs typeface="+mn-cs"/>
              </a:rPr>
              <a:t>Clockwise: </a:t>
            </a:r>
            <a:r>
              <a:rPr kumimoji="0" lang="en-US" sz="3000" b="0" i="0" u="none" strike="noStrike" kern="1200" cap="none" spc="0" normalizeH="0" baseline="0" noProof="0" dirty="0">
                <a:ln>
                  <a:noFill/>
                </a:ln>
                <a:solidFill>
                  <a:srgbClr val="1C1E21"/>
                </a:solidFill>
                <a:effectLst/>
                <a:uLnTx/>
                <a:uFillTx/>
                <a:latin typeface="system-ui"/>
                <a:ea typeface="+mn-ea"/>
                <a:cs typeface="+mn-cs"/>
              </a:rPr>
              <a:t>DT changes after CLK, indicating CLK goes LOW first, followed by DT.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C1E21"/>
                </a:solidFill>
                <a:effectLst/>
                <a:uLnTx/>
                <a:uFillTx/>
                <a:latin typeface="system-ui"/>
                <a:ea typeface="+mn-ea"/>
                <a:cs typeface="+mn-cs"/>
              </a:rPr>
              <a:t>Counterclockwise:</a:t>
            </a:r>
            <a:r>
              <a:rPr lang="en-US" sz="3000" b="1" dirty="0">
                <a:solidFill>
                  <a:srgbClr val="1C1E21"/>
                </a:solidFill>
                <a:latin typeface="system-ui"/>
              </a:rPr>
              <a:t> </a:t>
            </a:r>
            <a:r>
              <a:rPr kumimoji="0" lang="en-US" sz="3000" b="0" i="0" u="none" strike="noStrike" kern="1200" cap="none" spc="0" normalizeH="0" baseline="0" noProof="0" dirty="0">
                <a:ln>
                  <a:noFill/>
                </a:ln>
                <a:solidFill>
                  <a:srgbClr val="1C1E21"/>
                </a:solidFill>
                <a:effectLst/>
                <a:uLnTx/>
                <a:uFillTx/>
                <a:latin typeface="system-ui"/>
                <a:ea typeface="+mn-ea"/>
                <a:cs typeface="+mn-cs"/>
              </a:rPr>
              <a:t>CLK changes after DT, indicating DT goes LOW first, followed by CLK.</a:t>
            </a:r>
            <a:br>
              <a:rPr kumimoji="0" lang="en-US" sz="1600" b="0" i="0" u="none" strike="noStrike" kern="1200" cap="none" spc="0" normalizeH="0" baseline="0" noProof="0" dirty="0">
                <a:ln>
                  <a:noFill/>
                </a:ln>
                <a:solidFill>
                  <a:srgbClr val="1C1E21"/>
                </a:solidFill>
                <a:effectLst/>
                <a:uLnTx/>
                <a:uFillTx/>
                <a:latin typeface="system-ui"/>
                <a:ea typeface="+mn-ea"/>
                <a:cs typeface="+mn-cs"/>
              </a:rPr>
            </a:br>
            <a:endParaRPr kumimoji="0" lang="en-US" sz="1600" b="0" i="0" u="none" strike="noStrike" kern="1200" cap="none" spc="0" normalizeH="0" baseline="0" noProof="0" dirty="0">
              <a:ln>
                <a:noFill/>
              </a:ln>
              <a:solidFill>
                <a:srgbClr val="1C1E21"/>
              </a:solidFill>
              <a:effectLst/>
              <a:uLnTx/>
              <a:uFillTx/>
              <a:latin typeface="system-ui"/>
              <a:ea typeface="+mn-ea"/>
              <a:cs typeface="+mn-cs"/>
            </a:endParaRPr>
          </a:p>
        </p:txBody>
      </p:sp>
      <p:pic>
        <p:nvPicPr>
          <p:cNvPr id="6" name="Picture 5">
            <a:extLst>
              <a:ext uri="{FF2B5EF4-FFF2-40B4-BE49-F238E27FC236}">
                <a16:creationId xmlns:a16="http://schemas.microsoft.com/office/drawing/2014/main" id="{4B9BDB55-251B-AD56-69F2-AF5A0AAE1C25}"/>
              </a:ext>
            </a:extLst>
          </p:cNvPr>
          <p:cNvPicPr>
            <a:picLocks noChangeAspect="1"/>
          </p:cNvPicPr>
          <p:nvPr/>
        </p:nvPicPr>
        <p:blipFill>
          <a:blip r:embed="rId2"/>
          <a:stretch>
            <a:fillRect/>
          </a:stretch>
        </p:blipFill>
        <p:spPr>
          <a:xfrm>
            <a:off x="5612617" y="591732"/>
            <a:ext cx="6370800" cy="2809849"/>
          </a:xfrm>
          <a:prstGeom prst="rect">
            <a:avLst/>
          </a:prstGeom>
        </p:spPr>
      </p:pic>
      <p:pic>
        <p:nvPicPr>
          <p:cNvPr id="3" name="Picture 2">
            <a:extLst>
              <a:ext uri="{FF2B5EF4-FFF2-40B4-BE49-F238E27FC236}">
                <a16:creationId xmlns:a16="http://schemas.microsoft.com/office/drawing/2014/main" id="{BD5BE035-46C7-6973-C60F-AE555CF9AF8E}"/>
              </a:ext>
            </a:extLst>
          </p:cNvPr>
          <p:cNvPicPr>
            <a:picLocks noChangeAspect="1"/>
          </p:cNvPicPr>
          <p:nvPr/>
        </p:nvPicPr>
        <p:blipFill>
          <a:blip r:embed="rId3"/>
          <a:stretch>
            <a:fillRect/>
          </a:stretch>
        </p:blipFill>
        <p:spPr>
          <a:xfrm>
            <a:off x="6338580" y="3456420"/>
            <a:ext cx="5605649" cy="3091724"/>
          </a:xfrm>
          <a:prstGeom prst="rect">
            <a:avLst/>
          </a:prstGeom>
        </p:spPr>
      </p:pic>
    </p:spTree>
    <p:extLst>
      <p:ext uri="{BB962C8B-B14F-4D97-AF65-F5344CB8AC3E}">
        <p14:creationId xmlns:p14="http://schemas.microsoft.com/office/powerpoint/2010/main" val="1886719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582DE1-036D-0E92-2A6B-5FEA497B4505}"/>
              </a:ext>
            </a:extLst>
          </p:cNvPr>
          <p:cNvPicPr>
            <a:picLocks noChangeAspect="1"/>
          </p:cNvPicPr>
          <p:nvPr/>
        </p:nvPicPr>
        <p:blipFill>
          <a:blip r:embed="rId2"/>
          <a:stretch>
            <a:fillRect/>
          </a:stretch>
        </p:blipFill>
        <p:spPr>
          <a:xfrm>
            <a:off x="385664" y="2355118"/>
            <a:ext cx="2090836" cy="114466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874F9DF-E5A1-6C29-76F0-315620F5A6E7}"/>
              </a:ext>
            </a:extLst>
          </p:cNvPr>
          <p:cNvPicPr>
            <a:picLocks noChangeAspect="1"/>
          </p:cNvPicPr>
          <p:nvPr/>
        </p:nvPicPr>
        <p:blipFill rotWithShape="1">
          <a:blip r:embed="rId3"/>
          <a:srcRect l="37105"/>
          <a:stretch/>
        </p:blipFill>
        <p:spPr>
          <a:xfrm>
            <a:off x="2571750" y="2143125"/>
            <a:ext cx="1325069" cy="144067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TextBox 7">
            <a:extLst>
              <a:ext uri="{FF2B5EF4-FFF2-40B4-BE49-F238E27FC236}">
                <a16:creationId xmlns:a16="http://schemas.microsoft.com/office/drawing/2014/main" id="{EFF25658-A1D6-8469-AB1D-7EEDD1138D0E}"/>
              </a:ext>
            </a:extLst>
          </p:cNvPr>
          <p:cNvSpPr txBox="1"/>
          <p:nvPr/>
        </p:nvSpPr>
        <p:spPr>
          <a:xfrm>
            <a:off x="527925" y="942327"/>
            <a:ext cx="6096000" cy="630942"/>
          </a:xfrm>
          <a:prstGeom prst="rect">
            <a:avLst/>
          </a:prstGeom>
          <a:noFill/>
        </p:spPr>
        <p:txBody>
          <a:bodyPr wrap="square">
            <a:spAutoFit/>
          </a:bodyPr>
          <a:lstStyle/>
          <a:p>
            <a:r>
              <a:rPr lang="en-IN" sz="3500" b="1" i="0" dirty="0">
                <a:solidFill>
                  <a:srgbClr val="0E3D79"/>
                </a:solidFill>
                <a:effectLst/>
                <a:latin typeface="Lato" panose="020F0502020204030203" pitchFamily="34" charset="0"/>
              </a:rPr>
              <a:t>Rotary Encoder</a:t>
            </a:r>
            <a:endParaRPr lang="en-IN" sz="3500" dirty="0"/>
          </a:p>
        </p:txBody>
      </p:sp>
      <p:pic>
        <p:nvPicPr>
          <p:cNvPr id="10" name="Picture 2" descr="Rotary Encoder Module Working">
            <a:extLst>
              <a:ext uri="{FF2B5EF4-FFF2-40B4-BE49-F238E27FC236}">
                <a16:creationId xmlns:a16="http://schemas.microsoft.com/office/drawing/2014/main" id="{94C872E3-6BCE-B51D-E947-2B6EE30DC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181" y="4209994"/>
            <a:ext cx="3374236" cy="10212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9BC463-904B-56C8-8D06-4010B28CD947}"/>
              </a:ext>
            </a:extLst>
          </p:cNvPr>
          <p:cNvPicPr>
            <a:picLocks noChangeAspect="1"/>
          </p:cNvPicPr>
          <p:nvPr/>
        </p:nvPicPr>
        <p:blipFill>
          <a:blip r:embed="rId5"/>
          <a:stretch>
            <a:fillRect/>
          </a:stretch>
        </p:blipFill>
        <p:spPr>
          <a:xfrm>
            <a:off x="3946817" y="-12953"/>
            <a:ext cx="8178507" cy="6892578"/>
          </a:xfrm>
          <a:prstGeom prst="rect">
            <a:avLst/>
          </a:prstGeom>
        </p:spPr>
      </p:pic>
    </p:spTree>
    <p:extLst>
      <p:ext uri="{BB962C8B-B14F-4D97-AF65-F5344CB8AC3E}">
        <p14:creationId xmlns:p14="http://schemas.microsoft.com/office/powerpoint/2010/main" val="3044717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B0492-EF40-7C07-2FA1-09922CE55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AD9B8-9513-70EA-CAAA-5733D5EAB6FD}"/>
              </a:ext>
            </a:extLst>
          </p:cNvPr>
          <p:cNvSpPr>
            <a:spLocks noGrp="1"/>
          </p:cNvSpPr>
          <p:nvPr>
            <p:ph type="title"/>
          </p:nvPr>
        </p:nvSpPr>
        <p:spPr>
          <a:xfrm>
            <a:off x="3510555" y="79600"/>
            <a:ext cx="10515600" cy="1325563"/>
          </a:xfrm>
        </p:spPr>
        <p:txBody>
          <a:bodyPr/>
          <a:lstStyle/>
          <a:p>
            <a:r>
              <a:rPr lang="en-IN" dirty="0"/>
              <a:t>Types Rotary Encoder</a:t>
            </a:r>
          </a:p>
        </p:txBody>
      </p:sp>
      <p:sp>
        <p:nvSpPr>
          <p:cNvPr id="5" name="TextBox 4">
            <a:extLst>
              <a:ext uri="{FF2B5EF4-FFF2-40B4-BE49-F238E27FC236}">
                <a16:creationId xmlns:a16="http://schemas.microsoft.com/office/drawing/2014/main" id="{CF27D07F-0704-6F82-6950-D4BADB5520D4}"/>
              </a:ext>
            </a:extLst>
          </p:cNvPr>
          <p:cNvSpPr txBox="1"/>
          <p:nvPr/>
        </p:nvSpPr>
        <p:spPr>
          <a:xfrm>
            <a:off x="435279" y="980746"/>
            <a:ext cx="3823570" cy="461665"/>
          </a:xfrm>
          <a:prstGeom prst="rect">
            <a:avLst/>
          </a:prstGeom>
          <a:noFill/>
        </p:spPr>
        <p:txBody>
          <a:bodyPr wrap="square">
            <a:spAutoFit/>
          </a:bodyPr>
          <a:lstStyle/>
          <a:p>
            <a:pPr algn="l"/>
            <a:r>
              <a:rPr lang="en-US" sz="2400" b="1" i="0" dirty="0">
                <a:solidFill>
                  <a:srgbClr val="3A3A3A"/>
                </a:solidFill>
                <a:effectLst/>
                <a:latin typeface="-apple-system"/>
              </a:rPr>
              <a:t>Rotary Encoder</a:t>
            </a:r>
            <a:endParaRPr lang="en-US" sz="2400" dirty="0"/>
          </a:p>
        </p:txBody>
      </p:sp>
      <p:pic>
        <p:nvPicPr>
          <p:cNvPr id="2050" name="Picture 2" descr="What Is Rotary Encoder? Types, Principle, Working In Detail">
            <a:extLst>
              <a:ext uri="{FF2B5EF4-FFF2-40B4-BE49-F238E27FC236}">
                <a16:creationId xmlns:a16="http://schemas.microsoft.com/office/drawing/2014/main" id="{69DDAEA5-74FB-3FB4-A100-40E5BB320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7" y="3489314"/>
            <a:ext cx="3343275" cy="22003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Rotary Encoder Works and How To Use It with Arduino - How To  Mechatronics">
            <a:extLst>
              <a:ext uri="{FF2B5EF4-FFF2-40B4-BE49-F238E27FC236}">
                <a16:creationId xmlns:a16="http://schemas.microsoft.com/office/drawing/2014/main" id="{6AE3CA9A-BF9B-03BD-6845-AA19E45F2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6" y="1757646"/>
            <a:ext cx="334327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iversal Magnetic Rotary Encoders - Magnets By HSMAG">
            <a:extLst>
              <a:ext uri="{FF2B5EF4-FFF2-40B4-BE49-F238E27FC236}">
                <a16:creationId xmlns:a16="http://schemas.microsoft.com/office/drawing/2014/main" id="{D8FED2DA-3870-BF76-002F-946076517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612258"/>
            <a:ext cx="2453336" cy="15956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05 Principle and advantages of magnetic encoder | Tutorials | Rotation  Angle Sensors | Products | Asahi Kasei Microdevices (AKM)">
            <a:extLst>
              <a:ext uri="{FF2B5EF4-FFF2-40B4-BE49-F238E27FC236}">
                <a16:creationId xmlns:a16="http://schemas.microsoft.com/office/drawing/2014/main" id="{90E3EFF1-1D52-9470-135B-942182E12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7806" y="1666434"/>
            <a:ext cx="2533389" cy="16889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lolu - Magnetic Encoder Pair Kit for Micro Metal Gearmotors, 12 CPR,  2.7-18V">
            <a:extLst>
              <a:ext uri="{FF2B5EF4-FFF2-40B4-BE49-F238E27FC236}">
                <a16:creationId xmlns:a16="http://schemas.microsoft.com/office/drawing/2014/main" id="{B8BDAE14-F32D-C1B8-384C-194FB5CAF9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9684" y="3866005"/>
            <a:ext cx="2516037" cy="185990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gnetic Encoders | Understanding the Technology | Dynapar">
            <a:extLst>
              <a:ext uri="{FF2B5EF4-FFF2-40B4-BE49-F238E27FC236}">
                <a16:creationId xmlns:a16="http://schemas.microsoft.com/office/drawing/2014/main" id="{ACAC6671-EB26-9909-B1FB-5AF7571501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1101" y="1712240"/>
            <a:ext cx="1663868" cy="15973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Encoder for Brushless Motor,14Bit Magnetic Encoder AS5048A Magnetic Encoder  PWM SPI Interface Multiple Output Options 14 Bit for Brushless Motor:  Amazon.com: Industrial &amp; Scientific">
            <a:extLst>
              <a:ext uri="{FF2B5EF4-FFF2-40B4-BE49-F238E27FC236}">
                <a16:creationId xmlns:a16="http://schemas.microsoft.com/office/drawing/2014/main" id="{02626B28-91E9-9474-D901-EBCB7BE3FA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261535" y="3823378"/>
            <a:ext cx="1295191" cy="18267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FA7BBC-2E01-5EB8-5430-4530E1DDD73F}"/>
              </a:ext>
            </a:extLst>
          </p:cNvPr>
          <p:cNvSpPr txBox="1"/>
          <p:nvPr/>
        </p:nvSpPr>
        <p:spPr>
          <a:xfrm>
            <a:off x="4898784" y="3481930"/>
            <a:ext cx="2978063" cy="338554"/>
          </a:xfrm>
          <a:prstGeom prst="rect">
            <a:avLst/>
          </a:prstGeom>
          <a:noFill/>
        </p:spPr>
        <p:txBody>
          <a:bodyPr wrap="square">
            <a:spAutoFit/>
          </a:bodyPr>
          <a:lstStyle/>
          <a:p>
            <a:pPr algn="l"/>
            <a:r>
              <a:rPr lang="en-US" sz="1600" b="1" i="0" dirty="0">
                <a:solidFill>
                  <a:srgbClr val="3A3A3A"/>
                </a:solidFill>
                <a:effectLst/>
                <a:latin typeface="-apple-system"/>
              </a:rPr>
              <a:t>Quadrature  Magnetic Encoder</a:t>
            </a:r>
            <a:endParaRPr lang="en-US" sz="1600" dirty="0"/>
          </a:p>
        </p:txBody>
      </p:sp>
      <p:sp>
        <p:nvSpPr>
          <p:cNvPr id="11" name="TextBox 10">
            <a:extLst>
              <a:ext uri="{FF2B5EF4-FFF2-40B4-BE49-F238E27FC236}">
                <a16:creationId xmlns:a16="http://schemas.microsoft.com/office/drawing/2014/main" id="{29568542-A446-3BCF-87E2-EF59F7B0501B}"/>
              </a:ext>
            </a:extLst>
          </p:cNvPr>
          <p:cNvSpPr txBox="1"/>
          <p:nvPr/>
        </p:nvSpPr>
        <p:spPr>
          <a:xfrm>
            <a:off x="8346972" y="3458536"/>
            <a:ext cx="3547997" cy="369332"/>
          </a:xfrm>
          <a:prstGeom prst="rect">
            <a:avLst/>
          </a:prstGeom>
          <a:noFill/>
        </p:spPr>
        <p:txBody>
          <a:bodyPr wrap="square">
            <a:spAutoFit/>
          </a:bodyPr>
          <a:lstStyle/>
          <a:p>
            <a:r>
              <a:rPr lang="en-US" b="1" dirty="0"/>
              <a:t>Magnetic induction rotary encoder</a:t>
            </a:r>
          </a:p>
        </p:txBody>
      </p:sp>
    </p:spTree>
    <p:extLst>
      <p:ext uri="{BB962C8B-B14F-4D97-AF65-F5344CB8AC3E}">
        <p14:creationId xmlns:p14="http://schemas.microsoft.com/office/powerpoint/2010/main" val="2422501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BBF78C-F04C-C177-C3F5-3F3D2C217496}"/>
              </a:ext>
            </a:extLst>
          </p:cNvPr>
          <p:cNvPicPr>
            <a:picLocks noChangeAspect="1"/>
          </p:cNvPicPr>
          <p:nvPr/>
        </p:nvPicPr>
        <p:blipFill>
          <a:blip r:embed="rId2"/>
          <a:stretch>
            <a:fillRect/>
          </a:stretch>
        </p:blipFill>
        <p:spPr>
          <a:xfrm>
            <a:off x="2407920" y="1088457"/>
            <a:ext cx="7529049" cy="5769543"/>
          </a:xfrm>
          <a:prstGeom prst="rect">
            <a:avLst/>
          </a:prstGeom>
        </p:spPr>
      </p:pic>
      <p:sp>
        <p:nvSpPr>
          <p:cNvPr id="2" name="Title 1">
            <a:extLst>
              <a:ext uri="{FF2B5EF4-FFF2-40B4-BE49-F238E27FC236}">
                <a16:creationId xmlns:a16="http://schemas.microsoft.com/office/drawing/2014/main" id="{2719DC7C-B748-4565-8FBB-E4ACA652EDF4}"/>
              </a:ext>
            </a:extLst>
          </p:cNvPr>
          <p:cNvSpPr>
            <a:spLocks noGrp="1"/>
          </p:cNvSpPr>
          <p:nvPr>
            <p:ph type="ctrTitle"/>
          </p:nvPr>
        </p:nvSpPr>
        <p:spPr>
          <a:xfrm>
            <a:off x="0" y="486137"/>
            <a:ext cx="4593590" cy="922973"/>
          </a:xfrm>
        </p:spPr>
        <p:txBody>
          <a:bodyPr/>
          <a:lstStyle/>
          <a:p>
            <a:r>
              <a:rPr lang="en-IN" b="1" dirty="0">
                <a:solidFill>
                  <a:srgbClr val="0070C0"/>
                </a:solidFill>
              </a:rPr>
              <a:t>Interrupt </a:t>
            </a:r>
          </a:p>
        </p:txBody>
      </p:sp>
    </p:spTree>
    <p:extLst>
      <p:ext uri="{BB962C8B-B14F-4D97-AF65-F5344CB8AC3E}">
        <p14:creationId xmlns:p14="http://schemas.microsoft.com/office/powerpoint/2010/main" val="1073370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EA7025-C935-F944-2159-6408F5F4CFDA}"/>
              </a:ext>
            </a:extLst>
          </p:cNvPr>
          <p:cNvPicPr>
            <a:picLocks noGrp="1" noChangeAspect="1"/>
          </p:cNvPicPr>
          <p:nvPr>
            <p:ph idx="1"/>
          </p:nvPr>
        </p:nvPicPr>
        <p:blipFill rotWithShape="1">
          <a:blip r:embed="rId2"/>
          <a:srcRect t="11385" b="11081"/>
          <a:stretch/>
        </p:blipFill>
        <p:spPr>
          <a:xfrm>
            <a:off x="34726" y="1608881"/>
            <a:ext cx="12132935" cy="5104436"/>
          </a:xfrm>
        </p:spPr>
      </p:pic>
      <p:sp>
        <p:nvSpPr>
          <p:cNvPr id="2" name="Title 1">
            <a:extLst>
              <a:ext uri="{FF2B5EF4-FFF2-40B4-BE49-F238E27FC236}">
                <a16:creationId xmlns:a16="http://schemas.microsoft.com/office/drawing/2014/main" id="{4A23A212-3BBC-18F1-8D6A-3C50A0B6B582}"/>
              </a:ext>
            </a:extLst>
          </p:cNvPr>
          <p:cNvSpPr>
            <a:spLocks noGrp="1"/>
          </p:cNvSpPr>
          <p:nvPr>
            <p:ph type="title"/>
          </p:nvPr>
        </p:nvSpPr>
        <p:spPr/>
        <p:txBody>
          <a:bodyPr>
            <a:normAutofit/>
          </a:bodyPr>
          <a:lstStyle/>
          <a:p>
            <a:pPr marL="0" marR="0">
              <a:spcBef>
                <a:spcPts val="0"/>
              </a:spcBef>
              <a:spcAft>
                <a:spcPts val="0"/>
              </a:spcAft>
            </a:pPr>
            <a:r>
              <a:rPr lang="en-US" sz="3300" b="1" dirty="0">
                <a:solidFill>
                  <a:srgbClr val="313131"/>
                </a:solidFill>
                <a:effectLst/>
                <a:latin typeface="-apple-system"/>
              </a:rPr>
              <a:t>What is an interrupt?</a:t>
            </a:r>
            <a:br>
              <a:rPr lang="en-US" sz="1800" dirty="0">
                <a:solidFill>
                  <a:srgbClr val="313131"/>
                </a:solidFill>
                <a:effectLst/>
                <a:latin typeface="-apple-system"/>
              </a:rPr>
            </a:br>
            <a:r>
              <a:rPr lang="en-US" sz="1800" dirty="0">
                <a:solidFill>
                  <a:srgbClr val="313131"/>
                </a:solidFill>
                <a:effectLst/>
                <a:latin typeface="-apple-system"/>
              </a:rPr>
              <a:t>An interrupt in relation to microcontrollers is a mechanism that temporarily suspends the main program, passing control to an interim code. </a:t>
            </a:r>
            <a:endParaRPr lang="en-IN" dirty="0"/>
          </a:p>
        </p:txBody>
      </p:sp>
    </p:spTree>
    <p:extLst>
      <p:ext uri="{BB962C8B-B14F-4D97-AF65-F5344CB8AC3E}">
        <p14:creationId xmlns:p14="http://schemas.microsoft.com/office/powerpoint/2010/main" val="680539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30EC82-6187-BE78-5F28-4238E6F1E38E}"/>
              </a:ext>
            </a:extLst>
          </p:cNvPr>
          <p:cNvSpPr txBox="1"/>
          <p:nvPr/>
        </p:nvSpPr>
        <p:spPr>
          <a:xfrm>
            <a:off x="32312" y="248476"/>
            <a:ext cx="12159688" cy="2923877"/>
          </a:xfrm>
          <a:prstGeom prst="rect">
            <a:avLst/>
          </a:prstGeom>
          <a:noFill/>
        </p:spPr>
        <p:txBody>
          <a:bodyPr wrap="square">
            <a:spAutoFit/>
          </a:bodyPr>
          <a:lstStyle/>
          <a:p>
            <a:pPr marL="342900" marR="0">
              <a:spcBef>
                <a:spcPts val="0"/>
              </a:spcBef>
              <a:spcAft>
                <a:spcPts val="0"/>
              </a:spcAft>
            </a:pPr>
            <a:r>
              <a:rPr lang="en-US" sz="3000" b="1" dirty="0">
                <a:effectLst/>
                <a:latin typeface="Calibri" panose="020F0502020204030204" pitchFamily="34" charset="0"/>
              </a:rPr>
              <a:t>External Interrupts in Raspberry Pi Pico &amp; Pico W</a:t>
            </a:r>
            <a:endParaRPr lang="en-US" sz="3000" dirty="0">
              <a:effectLst/>
              <a:latin typeface="Calibri" panose="020F0502020204030204" pitchFamily="34" charset="0"/>
            </a:endParaRPr>
          </a:p>
          <a:p>
            <a:pPr marL="342900" marR="0">
              <a:spcBef>
                <a:spcPts val="0"/>
              </a:spcBef>
              <a:spcAft>
                <a:spcPts val="0"/>
              </a:spcAft>
            </a:pPr>
            <a:r>
              <a:rPr lang="en-US" sz="2200" dirty="0">
                <a:effectLst/>
                <a:latin typeface="Calibri" panose="020F0502020204030204" pitchFamily="34" charset="0"/>
              </a:rPr>
              <a:t>All GPIO pins in Raspberry Pi Pico support interrupts. The interrupts can be classified into three types:</a:t>
            </a:r>
          </a:p>
          <a:p>
            <a:pPr marL="285750" indent="-285750" rtl="0" fontAlgn="ctr">
              <a:spcBef>
                <a:spcPts val="0"/>
              </a:spcBef>
              <a:spcAft>
                <a:spcPts val="0"/>
              </a:spcAft>
              <a:buFont typeface="Arial" panose="020B0604020202020204" pitchFamily="34" charset="0"/>
              <a:buChar char="•"/>
            </a:pPr>
            <a:r>
              <a:rPr lang="en-US" sz="2200" b="1" dirty="0">
                <a:effectLst/>
                <a:latin typeface="Calibri" panose="020F0502020204030204" pitchFamily="34" charset="0"/>
              </a:rPr>
              <a:t>Level High</a:t>
            </a:r>
            <a:r>
              <a:rPr lang="en-US" sz="2200" dirty="0">
                <a:effectLst/>
                <a:latin typeface="Calibri" panose="020F0502020204030204" pitchFamily="34" charset="0"/>
              </a:rPr>
              <a:t>: An interrupt occurs when a pin is HIGH or at logic 1.</a:t>
            </a:r>
          </a:p>
          <a:p>
            <a:pPr marL="285750" indent="-285750" rtl="0" fontAlgn="ctr">
              <a:spcBef>
                <a:spcPts val="0"/>
              </a:spcBef>
              <a:spcAft>
                <a:spcPts val="0"/>
              </a:spcAft>
              <a:buFont typeface="Arial" panose="020B0604020202020204" pitchFamily="34" charset="0"/>
              <a:buChar char="•"/>
            </a:pPr>
            <a:r>
              <a:rPr lang="en-US" sz="2200" b="1" dirty="0">
                <a:effectLst/>
                <a:latin typeface="Calibri" panose="020F0502020204030204" pitchFamily="34" charset="0"/>
              </a:rPr>
              <a:t>Level Low</a:t>
            </a:r>
            <a:r>
              <a:rPr lang="en-US" sz="2200" dirty="0">
                <a:effectLst/>
                <a:latin typeface="Calibri" panose="020F0502020204030204" pitchFamily="34" charset="0"/>
              </a:rPr>
              <a:t>: An interrupt occurs when a pin is LOW or at logic 0.</a:t>
            </a:r>
          </a:p>
          <a:p>
            <a:pPr marL="285750" indent="-285750" rtl="0" fontAlgn="ctr">
              <a:spcBef>
                <a:spcPts val="0"/>
              </a:spcBef>
              <a:spcAft>
                <a:spcPts val="0"/>
              </a:spcAft>
              <a:buFont typeface="Arial" panose="020B0604020202020204" pitchFamily="34" charset="0"/>
              <a:buChar char="•"/>
            </a:pPr>
            <a:r>
              <a:rPr lang="en-US" sz="2200" b="1" dirty="0">
                <a:effectLst/>
                <a:latin typeface="Calibri" panose="020F0502020204030204" pitchFamily="34" charset="0"/>
              </a:rPr>
              <a:t>Rising Edge</a:t>
            </a:r>
            <a:r>
              <a:rPr lang="en-US" sz="2200" dirty="0">
                <a:effectLst/>
                <a:latin typeface="Calibri" panose="020F0502020204030204" pitchFamily="34" charset="0"/>
              </a:rPr>
              <a:t>: Interrupt occurs when a pin transitions from a LOW to HIGH.</a:t>
            </a:r>
          </a:p>
          <a:p>
            <a:pPr marL="285750" indent="-285750" rtl="0" fontAlgn="ctr">
              <a:spcBef>
                <a:spcPts val="0"/>
              </a:spcBef>
              <a:spcAft>
                <a:spcPts val="0"/>
              </a:spcAft>
              <a:buFont typeface="Arial" panose="020B0604020202020204" pitchFamily="34" charset="0"/>
              <a:buChar char="•"/>
            </a:pPr>
            <a:r>
              <a:rPr lang="en-US" sz="2200" b="1" dirty="0">
                <a:effectLst/>
                <a:latin typeface="Calibri" panose="020F0502020204030204" pitchFamily="34" charset="0"/>
              </a:rPr>
              <a:t>Falling Edge</a:t>
            </a:r>
            <a:r>
              <a:rPr lang="en-US" sz="2200" dirty="0">
                <a:effectLst/>
                <a:latin typeface="Calibri" panose="020F0502020204030204" pitchFamily="34" charset="0"/>
              </a:rPr>
              <a:t>: Interrupt occurs when a pin transitions from HIGH to LOW.</a:t>
            </a:r>
          </a:p>
          <a:p>
            <a:pPr rtl="0" fontAlgn="ctr">
              <a:spcBef>
                <a:spcPts val="0"/>
              </a:spcBef>
              <a:spcAft>
                <a:spcPts val="0"/>
              </a:spcAft>
            </a:pPr>
            <a:r>
              <a:rPr lang="en-US" sz="2200" dirty="0">
                <a:effectLst/>
                <a:latin typeface="Calibri" panose="020F0502020204030204" pitchFamily="34" charset="0"/>
              </a:rPr>
              <a:t>The level interrupts in RPi Pico do not latch, i.e. the interrupt becomes inactive as soon the GPIO changes its state from HIGH to LOW or vice versa.</a:t>
            </a:r>
          </a:p>
        </p:txBody>
      </p:sp>
      <p:pic>
        <p:nvPicPr>
          <p:cNvPr id="2053" name="Picture 5" descr="TYPES OF INTERRUPT TRIGGERS &#10;Level HIGH &#10;Rising Edge &#10;Falling &#10;Edge &#10;electrocredible corn &#10;Level LOW ">
            <a:extLst>
              <a:ext uri="{FF2B5EF4-FFF2-40B4-BE49-F238E27FC236}">
                <a16:creationId xmlns:a16="http://schemas.microsoft.com/office/drawing/2014/main" id="{91AA0573-BED1-4E55-BB4D-C7903B662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15" y="3301125"/>
            <a:ext cx="5897785" cy="344181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1478464A-F3CD-B134-3DAE-448EFF3432E8}"/>
              </a:ext>
            </a:extLst>
          </p:cNvPr>
          <p:cNvPicPr>
            <a:picLocks noChangeAspect="1"/>
          </p:cNvPicPr>
          <p:nvPr/>
        </p:nvPicPr>
        <p:blipFill>
          <a:blip r:embed="rId3"/>
          <a:stretch>
            <a:fillRect/>
          </a:stretch>
        </p:blipFill>
        <p:spPr>
          <a:xfrm>
            <a:off x="6112156" y="3301125"/>
            <a:ext cx="5975267" cy="3182997"/>
          </a:xfrm>
          <a:prstGeom prst="rect">
            <a:avLst/>
          </a:prstGeom>
        </p:spPr>
      </p:pic>
    </p:spTree>
    <p:extLst>
      <p:ext uri="{BB962C8B-B14F-4D97-AF65-F5344CB8AC3E}">
        <p14:creationId xmlns:p14="http://schemas.microsoft.com/office/powerpoint/2010/main" val="3947203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76C20-BDA1-4D2B-A18C-FD6561535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62989-AB9E-7739-C20C-D97CC4D980BE}"/>
              </a:ext>
            </a:extLst>
          </p:cNvPr>
          <p:cNvSpPr>
            <a:spLocks noGrp="1"/>
          </p:cNvSpPr>
          <p:nvPr>
            <p:ph type="title"/>
          </p:nvPr>
        </p:nvSpPr>
        <p:spPr>
          <a:xfrm>
            <a:off x="335728" y="305116"/>
            <a:ext cx="10515600" cy="1325563"/>
          </a:xfrm>
        </p:spPr>
        <p:txBody>
          <a:bodyPr/>
          <a:lstStyle/>
          <a:p>
            <a:r>
              <a:rPr lang="en-IN" dirty="0"/>
              <a:t>Programming 6:Interrupt - Encoder</a:t>
            </a:r>
          </a:p>
        </p:txBody>
      </p:sp>
      <p:sp>
        <p:nvSpPr>
          <p:cNvPr id="35" name="TextBox 34">
            <a:extLst>
              <a:ext uri="{FF2B5EF4-FFF2-40B4-BE49-F238E27FC236}">
                <a16:creationId xmlns:a16="http://schemas.microsoft.com/office/drawing/2014/main" id="{6FA335B4-BD5D-78DC-7EB4-425C7DEB5DB6}"/>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https://wokwi.com/projects/389680162133229569</a:t>
            </a:r>
          </a:p>
        </p:txBody>
      </p:sp>
      <p:sp>
        <p:nvSpPr>
          <p:cNvPr id="18" name="TextBox 17">
            <a:extLst>
              <a:ext uri="{FF2B5EF4-FFF2-40B4-BE49-F238E27FC236}">
                <a16:creationId xmlns:a16="http://schemas.microsoft.com/office/drawing/2014/main" id="{CB3963E8-8719-A011-B2BE-1EC4C0299720}"/>
              </a:ext>
            </a:extLst>
          </p:cNvPr>
          <p:cNvSpPr txBox="1"/>
          <p:nvPr/>
        </p:nvSpPr>
        <p:spPr>
          <a:xfrm>
            <a:off x="7296804" y="2646763"/>
            <a:ext cx="5463249" cy="3508653"/>
          </a:xfrm>
          <a:prstGeom prst="rect">
            <a:avLst/>
          </a:prstGeom>
          <a:noFill/>
        </p:spPr>
        <p:txBody>
          <a:bodyPr wrap="square">
            <a:spAutoFit/>
          </a:bodyPr>
          <a:lstStyle/>
          <a:p>
            <a:r>
              <a:rPr lang="en-IN" sz="800" b="0" dirty="0">
                <a:solidFill>
                  <a:srgbClr val="0000FF"/>
                </a:solidFill>
                <a:effectLst/>
                <a:latin typeface="Consolas" panose="020B0609020204030204" pitchFamily="49" charset="0"/>
              </a:rPr>
              <a:t>volatile</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volatile</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Stores the time of the last interrupt</a:t>
            </a:r>
            <a:endParaRPr lang="en-IN" sz="800" b="0" dirty="0">
              <a:solidFill>
                <a:srgbClr val="000000"/>
              </a:solidFill>
              <a:effectLst/>
              <a:latin typeface="Consolas" panose="020B0609020204030204" pitchFamily="49" charset="0"/>
            </a:endParaRPr>
          </a:p>
          <a:p>
            <a:r>
              <a:rPr lang="en-IN" sz="800" b="0" dirty="0" err="1">
                <a:solidFill>
                  <a:srgbClr val="0000FF"/>
                </a:solidFill>
                <a:effectLst/>
                <a:latin typeface="Consolas" panose="020B0609020204030204" pitchFamily="49" charset="0"/>
              </a:rPr>
              <a:t>const</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SWPin</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28</a:t>
            </a:r>
            <a:r>
              <a:rPr lang="en-IN" sz="800" b="0" dirty="0">
                <a:solidFill>
                  <a:srgbClr val="000000"/>
                </a:solidFill>
                <a:effectLst/>
                <a:latin typeface="Consolas" panose="020B0609020204030204" pitchFamily="49" charset="0"/>
              </a:rPr>
              <a:t>;</a:t>
            </a:r>
          </a:p>
          <a:p>
            <a:r>
              <a:rPr lang="en-IN" sz="800" b="0" dirty="0" err="1">
                <a:solidFill>
                  <a:srgbClr val="0000FF"/>
                </a:solidFill>
                <a:effectLst/>
                <a:latin typeface="Consolas" panose="020B0609020204030204" pitchFamily="49" charset="0"/>
              </a:rPr>
              <a:t>const</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debounceTime</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50</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Debounce time in milliseconds</a:t>
            </a:r>
            <a:endParaRPr lang="en-IN" sz="800" b="0" dirty="0">
              <a:solidFill>
                <a:srgbClr val="000000"/>
              </a:solidFill>
              <a:effectLst/>
              <a:latin typeface="Consolas" panose="020B0609020204030204" pitchFamily="49" charset="0"/>
            </a:endParaRP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a:solidFill>
                  <a:srgbClr val="5E6D03"/>
                </a:solidFill>
                <a:effectLst/>
                <a:latin typeface="Consolas" panose="020B0609020204030204" pitchFamily="49" charset="0"/>
              </a:rPr>
              <a:t>setup</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1" dirty="0" err="1">
                <a:solidFill>
                  <a:srgbClr val="E97366"/>
                </a:solidFill>
                <a:effectLst/>
                <a:latin typeface="Consolas" panose="020B0609020204030204" pitchFamily="49" charset="0"/>
              </a:rPr>
              <a:t>Serial</a:t>
            </a:r>
            <a:r>
              <a:rPr lang="en-IN" sz="800" b="0" dirty="0" err="1">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begin</a:t>
            </a:r>
            <a:r>
              <a:rPr lang="en-IN" sz="800" b="0" dirty="0">
                <a:solidFill>
                  <a:srgbClr val="000000"/>
                </a:solidFill>
                <a:effectLst/>
                <a:latin typeface="Consolas" panose="020B0609020204030204" pitchFamily="49" charset="0"/>
              </a:rPr>
              <a:t>(</a:t>
            </a:r>
            <a:r>
              <a:rPr lang="en-IN" sz="800" b="0" dirty="0">
                <a:solidFill>
                  <a:srgbClr val="098658"/>
                </a:solidFill>
                <a:effectLst/>
                <a:latin typeface="Consolas" panose="020B0609020204030204" pitchFamily="49" charset="0"/>
              </a:rPr>
              <a:t>115200</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pinMode</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SWPin</a:t>
            </a:r>
            <a:r>
              <a:rPr lang="en-IN" sz="800" b="0" dirty="0">
                <a:solidFill>
                  <a:srgbClr val="000000"/>
                </a:solidFill>
                <a:effectLst/>
                <a:latin typeface="Consolas" panose="020B0609020204030204" pitchFamily="49" charset="0"/>
              </a:rPr>
              <a:t>, </a:t>
            </a:r>
            <a:r>
              <a:rPr lang="en-IN" sz="800" b="0" dirty="0">
                <a:solidFill>
                  <a:srgbClr val="00979C"/>
                </a:solidFill>
                <a:effectLst/>
                <a:latin typeface="Consolas" panose="020B0609020204030204" pitchFamily="49" charset="0"/>
              </a:rPr>
              <a:t>INPUT_PULLUP</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attachInterrupt</a:t>
            </a:r>
            <a:r>
              <a:rPr lang="en-IN" sz="800" b="0" dirty="0">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digitalPinToInterrupt</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SWPin</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encoderInterrupt</a:t>
            </a:r>
            <a:r>
              <a:rPr lang="en-IN" sz="800" b="0" dirty="0">
                <a:solidFill>
                  <a:srgbClr val="000000"/>
                </a:solidFill>
                <a:effectLst/>
                <a:latin typeface="Consolas" panose="020B0609020204030204" pitchFamily="49" charset="0"/>
              </a:rPr>
              <a:t>, </a:t>
            </a:r>
            <a:r>
              <a:rPr lang="en-IN" sz="800" b="0" dirty="0">
                <a:solidFill>
                  <a:srgbClr val="00979C"/>
                </a:solidFill>
                <a:effectLst/>
                <a:latin typeface="Consolas" panose="020B0609020204030204" pitchFamily="49" charset="0"/>
              </a:rPr>
              <a:t>RISING</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a:solidFill>
                  <a:srgbClr val="5E6D03"/>
                </a:solidFill>
                <a:effectLst/>
                <a:latin typeface="Consolas" panose="020B0609020204030204" pitchFamily="49" charset="0"/>
              </a:rPr>
              <a:t>loop</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static</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noInterrupts</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Temporarily disables interrupts to ensure a consistent read of </a:t>
            </a:r>
            <a:r>
              <a:rPr lang="en-IN" sz="800" b="0" dirty="0" err="1">
                <a:solidFill>
                  <a:srgbClr val="727C81"/>
                </a:solidFill>
                <a:effectLst/>
                <a:latin typeface="Consolas" panose="020B0609020204030204" pitchFamily="49" charset="0"/>
              </a:rPr>
              <a:t>encoderCounter</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E97366"/>
                </a:solidFill>
                <a:effectLst/>
                <a:latin typeface="Consolas" panose="020B0609020204030204" pitchFamily="49" charset="0"/>
              </a:rPr>
              <a:t>interrupts</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Re-enable interrupts</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1" dirty="0" err="1">
                <a:solidFill>
                  <a:srgbClr val="E97366"/>
                </a:solidFill>
                <a:effectLst/>
                <a:latin typeface="Consolas" panose="020B0609020204030204" pitchFamily="49" charset="0"/>
              </a:rPr>
              <a:t>Serial</a:t>
            </a:r>
            <a:r>
              <a:rPr lang="en-IN" sz="800" b="0" dirty="0" err="1">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println</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encoderInterrupt</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E97366"/>
                </a:solidFill>
                <a:effectLst/>
                <a:latin typeface="Consolas" panose="020B0609020204030204" pitchFamily="49" charset="0"/>
              </a:rPr>
              <a:t>millis</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Get the current time in milliseconds</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&gt; </a:t>
            </a:r>
            <a:r>
              <a:rPr lang="en-IN" sz="800" b="0" dirty="0" err="1">
                <a:solidFill>
                  <a:srgbClr val="000000"/>
                </a:solidFill>
                <a:effectLst/>
                <a:latin typeface="Consolas" panose="020B0609020204030204" pitchFamily="49" charset="0"/>
              </a:rPr>
              <a:t>debounceTime</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a:t>
            </a:r>
          </a:p>
          <a:p>
            <a:endParaRPr lang="en-IN" sz="600" dirty="0"/>
          </a:p>
        </p:txBody>
      </p:sp>
      <p:pic>
        <p:nvPicPr>
          <p:cNvPr id="3" name="Content Placeholder 4">
            <a:extLst>
              <a:ext uri="{FF2B5EF4-FFF2-40B4-BE49-F238E27FC236}">
                <a16:creationId xmlns:a16="http://schemas.microsoft.com/office/drawing/2014/main" id="{A74CC79D-3373-92C1-DCB0-349E8609437A}"/>
              </a:ext>
            </a:extLst>
          </p:cNvPr>
          <p:cNvPicPr>
            <a:picLocks noGrp="1" noChangeAspect="1"/>
          </p:cNvPicPr>
          <p:nvPr>
            <p:ph idx="1"/>
          </p:nvPr>
        </p:nvPicPr>
        <p:blipFill>
          <a:blip r:embed="rId4"/>
          <a:stretch>
            <a:fillRect/>
          </a:stretch>
        </p:blipFill>
        <p:spPr>
          <a:xfrm>
            <a:off x="8730551" y="384057"/>
            <a:ext cx="3273478" cy="1743767"/>
          </a:xfrm>
        </p:spPr>
      </p:pic>
      <p:pic>
        <p:nvPicPr>
          <p:cNvPr id="8" name="Picture 7">
            <a:extLst>
              <a:ext uri="{FF2B5EF4-FFF2-40B4-BE49-F238E27FC236}">
                <a16:creationId xmlns:a16="http://schemas.microsoft.com/office/drawing/2014/main" id="{1FD171A9-5098-5850-1AD2-DD7C40D7A67F}"/>
              </a:ext>
            </a:extLst>
          </p:cNvPr>
          <p:cNvPicPr>
            <a:picLocks noChangeAspect="1"/>
          </p:cNvPicPr>
          <p:nvPr/>
        </p:nvPicPr>
        <p:blipFill>
          <a:blip r:embed="rId5"/>
          <a:stretch>
            <a:fillRect/>
          </a:stretch>
        </p:blipFill>
        <p:spPr>
          <a:xfrm>
            <a:off x="5929673" y="2708649"/>
            <a:ext cx="1247949" cy="2915057"/>
          </a:xfrm>
          <a:prstGeom prst="rect">
            <a:avLst/>
          </a:prstGeom>
        </p:spPr>
      </p:pic>
      <p:sp>
        <p:nvSpPr>
          <p:cNvPr id="10" name="TextBox 9">
            <a:extLst>
              <a:ext uri="{FF2B5EF4-FFF2-40B4-BE49-F238E27FC236}">
                <a16:creationId xmlns:a16="http://schemas.microsoft.com/office/drawing/2014/main" id="{2B60D276-BEDD-622E-C511-6A311C788946}"/>
              </a:ext>
            </a:extLst>
          </p:cNvPr>
          <p:cNvSpPr txBox="1"/>
          <p:nvPr/>
        </p:nvSpPr>
        <p:spPr>
          <a:xfrm>
            <a:off x="5909959" y="2646763"/>
            <a:ext cx="6094070" cy="369332"/>
          </a:xfrm>
          <a:prstGeom prst="rect">
            <a:avLst/>
          </a:prstGeom>
          <a:noFill/>
        </p:spPr>
        <p:txBody>
          <a:bodyPr wrap="square">
            <a:spAutoFit/>
          </a:bodyPr>
          <a:lstStyle/>
          <a:p>
            <a:r>
              <a:rPr lang="en-IN" dirty="0"/>
              <a:t>Output</a:t>
            </a:r>
          </a:p>
        </p:txBody>
      </p:sp>
      <p:pic>
        <p:nvPicPr>
          <p:cNvPr id="11" name="WhatsApp Video 2024-02-21 at 11.07.46 AM">
            <a:hlinkClick r:id="" action="ppaction://media"/>
            <a:extLst>
              <a:ext uri="{FF2B5EF4-FFF2-40B4-BE49-F238E27FC236}">
                <a16:creationId xmlns:a16="http://schemas.microsoft.com/office/drawing/2014/main" id="{FE8A59CC-0410-DFC5-9DB8-5EE2E1230E0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6424" y="2442624"/>
            <a:ext cx="5344067" cy="3012111"/>
          </a:xfrm>
          <a:prstGeom prst="rect">
            <a:avLst/>
          </a:prstGeom>
        </p:spPr>
      </p:pic>
      <p:sp>
        <p:nvSpPr>
          <p:cNvPr id="13" name="TextBox 12">
            <a:extLst>
              <a:ext uri="{FF2B5EF4-FFF2-40B4-BE49-F238E27FC236}">
                <a16:creationId xmlns:a16="http://schemas.microsoft.com/office/drawing/2014/main" id="{F6D58312-6579-3FC0-6E86-8E374A3ED5F7}"/>
              </a:ext>
            </a:extLst>
          </p:cNvPr>
          <p:cNvSpPr txBox="1"/>
          <p:nvPr/>
        </p:nvSpPr>
        <p:spPr>
          <a:xfrm>
            <a:off x="335728" y="1526117"/>
            <a:ext cx="10197296" cy="646331"/>
          </a:xfrm>
          <a:prstGeom prst="rect">
            <a:avLst/>
          </a:prstGeom>
          <a:noFill/>
        </p:spPr>
        <p:txBody>
          <a:bodyPr wrap="square">
            <a:spAutoFit/>
          </a:bodyPr>
          <a:lstStyle/>
          <a:p>
            <a:r>
              <a:rPr lang="en-IN" sz="1800" b="0" dirty="0" err="1">
                <a:solidFill>
                  <a:srgbClr val="0000FF"/>
                </a:solidFill>
                <a:effectLst/>
                <a:latin typeface="Consolas" panose="020B0609020204030204" pitchFamily="49" charset="0"/>
              </a:rPr>
              <a:t>const</a:t>
            </a:r>
            <a:r>
              <a:rPr lang="en-IN" sz="1800" b="0" dirty="0">
                <a:solidFill>
                  <a:srgbClr val="000000"/>
                </a:solidFill>
                <a:effectLst/>
                <a:latin typeface="Consolas" panose="020B0609020204030204" pitchFamily="49" charset="0"/>
              </a:rPr>
              <a:t> </a:t>
            </a:r>
            <a:r>
              <a:rPr lang="en-IN" sz="1800" b="0" dirty="0">
                <a:solidFill>
                  <a:srgbClr val="0000FF"/>
                </a:solidFill>
                <a:effectLst/>
                <a:latin typeface="Consolas" panose="020B0609020204030204" pitchFamily="49" charset="0"/>
              </a:rPr>
              <a:t>int</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SWPin</a:t>
            </a:r>
            <a:r>
              <a:rPr lang="en-IN" sz="1800" b="0" dirty="0">
                <a:solidFill>
                  <a:srgbClr val="000000"/>
                </a:solidFill>
                <a:effectLst/>
                <a:latin typeface="Consolas" panose="020B0609020204030204" pitchFamily="49" charset="0"/>
              </a:rPr>
              <a:t> = </a:t>
            </a:r>
            <a:r>
              <a:rPr lang="en-IN" sz="1800" b="0" dirty="0">
                <a:solidFill>
                  <a:srgbClr val="098658"/>
                </a:solidFill>
                <a:effectLst/>
                <a:latin typeface="Consolas" panose="020B0609020204030204" pitchFamily="49" charset="0"/>
              </a:rPr>
              <a:t>28</a:t>
            </a:r>
            <a:r>
              <a:rPr lang="en-IN" sz="1800" b="0" dirty="0">
                <a:solidFill>
                  <a:srgbClr val="000000"/>
                </a:solidFill>
                <a:effectLst/>
                <a:latin typeface="Consolas" panose="020B0609020204030204" pitchFamily="49" charset="0"/>
              </a:rPr>
              <a:t>;</a:t>
            </a:r>
            <a:endParaRPr lang="en-IN" sz="1800" b="0" dirty="0">
              <a:solidFill>
                <a:srgbClr val="E97366"/>
              </a:solidFill>
              <a:effectLst/>
              <a:latin typeface="Consolas" panose="020B0609020204030204" pitchFamily="49" charset="0"/>
            </a:endParaRPr>
          </a:p>
          <a:p>
            <a:r>
              <a:rPr lang="en-IN" sz="1800" b="0" dirty="0" err="1">
                <a:solidFill>
                  <a:srgbClr val="E97366"/>
                </a:solidFill>
                <a:effectLst/>
                <a:latin typeface="Consolas" panose="020B0609020204030204" pitchFamily="49" charset="0"/>
              </a:rPr>
              <a:t>attachInterrupt</a:t>
            </a:r>
            <a:r>
              <a:rPr lang="en-IN" sz="1800" b="0" dirty="0">
                <a:solidFill>
                  <a:srgbClr val="000000"/>
                </a:solidFill>
                <a:effectLst/>
                <a:latin typeface="Consolas" panose="020B0609020204030204" pitchFamily="49" charset="0"/>
              </a:rPr>
              <a:t>(</a:t>
            </a:r>
            <a:r>
              <a:rPr lang="en-IN" sz="1800" b="0" dirty="0" err="1">
                <a:solidFill>
                  <a:srgbClr val="E97366"/>
                </a:solidFill>
                <a:effectLst/>
                <a:latin typeface="Consolas" panose="020B0609020204030204" pitchFamily="49" charset="0"/>
              </a:rPr>
              <a:t>digitalPinToInterrupt</a:t>
            </a:r>
            <a:r>
              <a:rPr lang="en-IN" sz="1800" b="0" dirty="0">
                <a:solidFill>
                  <a:srgbClr val="000000"/>
                </a:solidFill>
                <a:effectLst/>
                <a:latin typeface="Consolas" panose="020B0609020204030204" pitchFamily="49" charset="0"/>
              </a:rPr>
              <a:t>(</a:t>
            </a:r>
            <a:r>
              <a:rPr lang="en-IN" sz="1800" b="0" dirty="0" err="1">
                <a:solidFill>
                  <a:srgbClr val="000000"/>
                </a:solidFill>
                <a:effectLst/>
                <a:latin typeface="Consolas" panose="020B0609020204030204" pitchFamily="49" charset="0"/>
              </a:rPr>
              <a:t>SWPin</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encoderInterrupt</a:t>
            </a:r>
            <a:r>
              <a:rPr lang="en-IN" sz="1800" b="0" dirty="0">
                <a:solidFill>
                  <a:srgbClr val="000000"/>
                </a:solidFill>
                <a:effectLst/>
                <a:latin typeface="Consolas" panose="020B0609020204030204" pitchFamily="49" charset="0"/>
              </a:rPr>
              <a:t>, </a:t>
            </a:r>
            <a:r>
              <a:rPr lang="en-IN" sz="1800" b="0" dirty="0">
                <a:solidFill>
                  <a:srgbClr val="00979C"/>
                </a:solidFill>
                <a:effectLst/>
                <a:latin typeface="Consolas" panose="020B0609020204030204" pitchFamily="49" charset="0"/>
              </a:rPr>
              <a:t>RISING</a:t>
            </a:r>
            <a:r>
              <a:rPr lang="en-IN" sz="1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2715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76C20-BDA1-4D2B-A18C-FD6561535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62989-AB9E-7739-C20C-D97CC4D980BE}"/>
              </a:ext>
            </a:extLst>
          </p:cNvPr>
          <p:cNvSpPr>
            <a:spLocks noGrp="1"/>
          </p:cNvSpPr>
          <p:nvPr>
            <p:ph type="title"/>
          </p:nvPr>
        </p:nvSpPr>
        <p:spPr>
          <a:xfrm>
            <a:off x="239290" y="374800"/>
            <a:ext cx="10515600" cy="1325563"/>
          </a:xfrm>
        </p:spPr>
        <p:txBody>
          <a:bodyPr/>
          <a:lstStyle/>
          <a:p>
            <a:r>
              <a:rPr lang="en-IN" dirty="0"/>
              <a:t>Programming 6.1: Direction - Encoder</a:t>
            </a:r>
          </a:p>
        </p:txBody>
      </p:sp>
      <p:sp>
        <p:nvSpPr>
          <p:cNvPr id="35" name="TextBox 34">
            <a:extLst>
              <a:ext uri="{FF2B5EF4-FFF2-40B4-BE49-F238E27FC236}">
                <a16:creationId xmlns:a16="http://schemas.microsoft.com/office/drawing/2014/main" id="{6FA335B4-BD5D-78DC-7EB4-425C7DEB5DB6}"/>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https://wokwi.com/projects/390357026915917825</a:t>
            </a:r>
          </a:p>
        </p:txBody>
      </p:sp>
      <p:sp>
        <p:nvSpPr>
          <p:cNvPr id="18" name="TextBox 17">
            <a:extLst>
              <a:ext uri="{FF2B5EF4-FFF2-40B4-BE49-F238E27FC236}">
                <a16:creationId xmlns:a16="http://schemas.microsoft.com/office/drawing/2014/main" id="{CB3963E8-8719-A011-B2BE-1EC4C0299720}"/>
              </a:ext>
            </a:extLst>
          </p:cNvPr>
          <p:cNvSpPr txBox="1"/>
          <p:nvPr/>
        </p:nvSpPr>
        <p:spPr>
          <a:xfrm>
            <a:off x="7319954" y="2726446"/>
            <a:ext cx="5463249" cy="4247317"/>
          </a:xfrm>
          <a:prstGeom prst="rect">
            <a:avLst/>
          </a:prstGeom>
          <a:noFill/>
        </p:spPr>
        <p:txBody>
          <a:bodyPr wrap="square">
            <a:spAutoFit/>
          </a:bodyPr>
          <a:lstStyle/>
          <a:p>
            <a:r>
              <a:rPr lang="en-IN" sz="800" b="0" dirty="0">
                <a:solidFill>
                  <a:srgbClr val="0000FF"/>
                </a:solidFill>
                <a:effectLst/>
                <a:latin typeface="Consolas" panose="020B0609020204030204" pitchFamily="49" charset="0"/>
              </a:rPr>
              <a:t>volatile</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volatile</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a:t>
            </a:r>
          </a:p>
          <a:p>
            <a:r>
              <a:rPr lang="en-IN" sz="800" b="0" dirty="0" err="1">
                <a:solidFill>
                  <a:srgbClr val="0000FF"/>
                </a:solidFill>
                <a:effectLst/>
                <a:latin typeface="Consolas" panose="020B0609020204030204" pitchFamily="49" charset="0"/>
              </a:rPr>
              <a:t>const</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pinA</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26</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CLK</a:t>
            </a:r>
            <a:endParaRPr lang="en-IN" sz="800" b="0" dirty="0">
              <a:solidFill>
                <a:srgbClr val="000000"/>
              </a:solidFill>
              <a:effectLst/>
              <a:latin typeface="Consolas" panose="020B0609020204030204" pitchFamily="49" charset="0"/>
            </a:endParaRPr>
          </a:p>
          <a:p>
            <a:r>
              <a:rPr lang="en-IN" sz="800" b="0" dirty="0" err="1">
                <a:solidFill>
                  <a:srgbClr val="0000FF"/>
                </a:solidFill>
                <a:effectLst/>
                <a:latin typeface="Consolas" panose="020B0609020204030204" pitchFamily="49" charset="0"/>
              </a:rPr>
              <a:t>const</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pinB</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27</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DT</a:t>
            </a:r>
            <a:endParaRPr lang="en-IN" sz="800" b="0" dirty="0">
              <a:solidFill>
                <a:srgbClr val="000000"/>
              </a:solidFill>
              <a:effectLst/>
              <a:latin typeface="Consolas" panose="020B0609020204030204" pitchFamily="49" charset="0"/>
            </a:endParaRPr>
          </a:p>
          <a:p>
            <a:r>
              <a:rPr lang="en-IN" sz="800" b="0" dirty="0" err="1">
                <a:solidFill>
                  <a:srgbClr val="0000FF"/>
                </a:solidFill>
                <a:effectLst/>
                <a:latin typeface="Consolas" panose="020B0609020204030204" pitchFamily="49" charset="0"/>
              </a:rPr>
              <a:t>const</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debounceTime</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50</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Debounce time in milliseconds</a:t>
            </a:r>
            <a:endParaRPr lang="en-IN" sz="800" b="0" dirty="0">
              <a:solidFill>
                <a:srgbClr val="000000"/>
              </a:solidFill>
              <a:effectLst/>
              <a:latin typeface="Consolas" panose="020B0609020204030204" pitchFamily="49" charset="0"/>
            </a:endParaRP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a:solidFill>
                  <a:srgbClr val="5E6D03"/>
                </a:solidFill>
                <a:effectLst/>
                <a:latin typeface="Consolas" panose="020B0609020204030204" pitchFamily="49" charset="0"/>
              </a:rPr>
              <a:t>setup</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1" dirty="0" err="1">
                <a:solidFill>
                  <a:srgbClr val="E97366"/>
                </a:solidFill>
                <a:effectLst/>
                <a:latin typeface="Consolas" panose="020B0609020204030204" pitchFamily="49" charset="0"/>
              </a:rPr>
              <a:t>Serial</a:t>
            </a:r>
            <a:r>
              <a:rPr lang="en-IN" sz="800" b="0" dirty="0" err="1">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begin</a:t>
            </a:r>
            <a:r>
              <a:rPr lang="en-IN" sz="800" b="0" dirty="0">
                <a:solidFill>
                  <a:srgbClr val="000000"/>
                </a:solidFill>
                <a:effectLst/>
                <a:latin typeface="Consolas" panose="020B0609020204030204" pitchFamily="49" charset="0"/>
              </a:rPr>
              <a:t>(</a:t>
            </a:r>
            <a:r>
              <a:rPr lang="en-IN" sz="800" b="0" dirty="0">
                <a:solidFill>
                  <a:srgbClr val="098658"/>
                </a:solidFill>
                <a:effectLst/>
                <a:latin typeface="Consolas" panose="020B0609020204030204" pitchFamily="49" charset="0"/>
              </a:rPr>
              <a:t>115200</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pinMode</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pinA</a:t>
            </a:r>
            <a:r>
              <a:rPr lang="en-IN" sz="800" b="0" dirty="0">
                <a:solidFill>
                  <a:srgbClr val="000000"/>
                </a:solidFill>
                <a:effectLst/>
                <a:latin typeface="Consolas" panose="020B0609020204030204" pitchFamily="49" charset="0"/>
              </a:rPr>
              <a:t>, </a:t>
            </a:r>
            <a:r>
              <a:rPr lang="en-IN" sz="800" b="0" dirty="0">
                <a:solidFill>
                  <a:srgbClr val="00979C"/>
                </a:solidFill>
                <a:effectLst/>
                <a:latin typeface="Consolas" panose="020B0609020204030204" pitchFamily="49" charset="0"/>
              </a:rPr>
              <a:t>INPUT_PULLUP</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pinMode</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pinB</a:t>
            </a:r>
            <a:r>
              <a:rPr lang="en-IN" sz="800" b="0" dirty="0">
                <a:solidFill>
                  <a:srgbClr val="000000"/>
                </a:solidFill>
                <a:effectLst/>
                <a:latin typeface="Consolas" panose="020B0609020204030204" pitchFamily="49" charset="0"/>
              </a:rPr>
              <a:t>, </a:t>
            </a:r>
            <a:r>
              <a:rPr lang="en-IN" sz="800" b="0" dirty="0">
                <a:solidFill>
                  <a:srgbClr val="00979C"/>
                </a:solidFill>
                <a:effectLst/>
                <a:latin typeface="Consolas" panose="020B0609020204030204" pitchFamily="49" charset="0"/>
              </a:rPr>
              <a:t>INPUT_PULLUP</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attachInterrupt</a:t>
            </a:r>
            <a:r>
              <a:rPr lang="en-IN" sz="800" b="0" dirty="0">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digitalPinToInterrupt</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pinA</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readEncoder</a:t>
            </a:r>
            <a:r>
              <a:rPr lang="en-IN" sz="800" b="0" dirty="0">
                <a:solidFill>
                  <a:srgbClr val="000000"/>
                </a:solidFill>
                <a:effectLst/>
                <a:latin typeface="Consolas" panose="020B0609020204030204" pitchFamily="49" charset="0"/>
              </a:rPr>
              <a:t>, </a:t>
            </a:r>
            <a:r>
              <a:rPr lang="en-IN" sz="800" b="0" dirty="0">
                <a:solidFill>
                  <a:srgbClr val="00979C"/>
                </a:solidFill>
                <a:effectLst/>
                <a:latin typeface="Consolas" panose="020B0609020204030204" pitchFamily="49" charset="0"/>
              </a:rPr>
              <a:t>CHANGE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a:solidFill>
                  <a:srgbClr val="5E6D03"/>
                </a:solidFill>
                <a:effectLst/>
                <a:latin typeface="Consolas" panose="020B0609020204030204" pitchFamily="49" charset="0"/>
              </a:rPr>
              <a:t>loop</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static</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noInterrupts</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E97366"/>
                </a:solidFill>
                <a:effectLst/>
                <a:latin typeface="Consolas" panose="020B0609020204030204" pitchFamily="49" charset="0"/>
              </a:rPr>
              <a:t>interrupts</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1" dirty="0" err="1">
                <a:solidFill>
                  <a:srgbClr val="E97366"/>
                </a:solidFill>
                <a:effectLst/>
                <a:latin typeface="Consolas" panose="020B0609020204030204" pitchFamily="49" charset="0"/>
              </a:rPr>
              <a:t>Serial</a:t>
            </a:r>
            <a:r>
              <a:rPr lang="en-IN" sz="800" b="0" dirty="0" err="1">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println</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 &gt;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 </a:t>
            </a:r>
            <a:r>
              <a:rPr lang="en-IN" sz="800" b="0" dirty="0">
                <a:solidFill>
                  <a:srgbClr val="A31515"/>
                </a:solidFill>
                <a:effectLst/>
                <a:latin typeface="Consolas" panose="020B0609020204030204" pitchFamily="49" charset="0"/>
              </a:rPr>
              <a:t>"Clockwise"</a:t>
            </a:r>
            <a:r>
              <a:rPr lang="en-IN" sz="800" b="0" dirty="0">
                <a:solidFill>
                  <a:srgbClr val="000000"/>
                </a:solidFill>
                <a:effectLst/>
                <a:latin typeface="Consolas" panose="020B0609020204030204" pitchFamily="49" charset="0"/>
              </a:rPr>
              <a:t> : </a:t>
            </a:r>
            <a:r>
              <a:rPr lang="en-IN" sz="800" b="0" dirty="0">
                <a:solidFill>
                  <a:srgbClr val="A31515"/>
                </a:solidFill>
                <a:effectLst/>
                <a:latin typeface="Consolas" panose="020B0609020204030204" pitchFamily="49" charset="0"/>
              </a:rPr>
              <a:t>"</a:t>
            </a:r>
            <a:r>
              <a:rPr lang="en-IN" sz="800" b="0" dirty="0" err="1">
                <a:solidFill>
                  <a:srgbClr val="A31515"/>
                </a:solidFill>
                <a:effectLst/>
                <a:latin typeface="Consolas" panose="020B0609020204030204" pitchFamily="49" charset="0"/>
              </a:rPr>
              <a:t>CounterClockwise</a:t>
            </a:r>
            <a:r>
              <a:rPr lang="en-IN" sz="800" b="0" dirty="0">
                <a:solidFill>
                  <a:srgbClr val="A31515"/>
                </a:solidFill>
                <a:effectLst/>
                <a:latin typeface="Consolas" panose="020B0609020204030204" pitchFamily="49" charset="0"/>
              </a:rPr>
              <a:t>"</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readEncoder</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E97366"/>
                </a:solidFill>
                <a:effectLst/>
                <a:latin typeface="Consolas" panose="020B0609020204030204" pitchFamily="49" charset="0"/>
              </a:rPr>
              <a:t>millis</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&gt; </a:t>
            </a:r>
            <a:r>
              <a:rPr lang="en-IN" sz="800" b="0" dirty="0" err="1">
                <a:solidFill>
                  <a:srgbClr val="000000"/>
                </a:solidFill>
                <a:effectLst/>
                <a:latin typeface="Consolas" panose="020B0609020204030204" pitchFamily="49" charset="0"/>
              </a:rPr>
              <a:t>debounceTime</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Determine direction based on the state of </a:t>
            </a:r>
            <a:r>
              <a:rPr lang="en-IN" sz="800" b="0" dirty="0" err="1">
                <a:solidFill>
                  <a:srgbClr val="727C81"/>
                </a:solidFill>
                <a:effectLst/>
                <a:latin typeface="Consolas" panose="020B0609020204030204" pitchFamily="49" charset="0"/>
              </a:rPr>
              <a:t>pinA</a:t>
            </a:r>
            <a:r>
              <a:rPr lang="en-IN" sz="800" b="0" dirty="0">
                <a:solidFill>
                  <a:srgbClr val="727C81"/>
                </a:solidFill>
                <a:effectLst/>
                <a:latin typeface="Consolas" panose="020B0609020204030204" pitchFamily="49" charset="0"/>
              </a:rPr>
              <a:t> and </a:t>
            </a:r>
            <a:r>
              <a:rPr lang="en-IN" sz="800" b="0" dirty="0" err="1">
                <a:solidFill>
                  <a:srgbClr val="727C81"/>
                </a:solidFill>
                <a:effectLst/>
                <a:latin typeface="Consolas" panose="020B0609020204030204" pitchFamily="49" charset="0"/>
              </a:rPr>
              <a:t>pinB</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digitalRead</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pinA</a:t>
            </a:r>
            <a:r>
              <a:rPr lang="en-IN" sz="800" b="0" dirty="0">
                <a:solidFill>
                  <a:srgbClr val="000000"/>
                </a:solidFill>
                <a:effectLst/>
                <a:latin typeface="Consolas" panose="020B0609020204030204" pitchFamily="49" charset="0"/>
              </a:rPr>
              <a:t>) == </a:t>
            </a:r>
            <a:r>
              <a:rPr lang="en-IN" sz="800" b="0" dirty="0" err="1">
                <a:solidFill>
                  <a:srgbClr val="E97366"/>
                </a:solidFill>
                <a:effectLst/>
                <a:latin typeface="Consolas" panose="020B0609020204030204" pitchFamily="49" charset="0"/>
              </a:rPr>
              <a:t>digitalRead</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pinB</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 </a:t>
            </a:r>
            <a:r>
              <a:rPr lang="en-IN" sz="800" b="0" dirty="0">
                <a:solidFill>
                  <a:srgbClr val="0000FF"/>
                </a:solidFill>
                <a:effectLst/>
                <a:latin typeface="Consolas" panose="020B0609020204030204" pitchFamily="49" charset="0"/>
              </a:rPr>
              <a:t>else</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a:t>
            </a:r>
          </a:p>
          <a:p>
            <a:endParaRPr lang="en-IN" sz="600" dirty="0"/>
          </a:p>
        </p:txBody>
      </p:sp>
      <p:pic>
        <p:nvPicPr>
          <p:cNvPr id="3" name="Content Placeholder 4">
            <a:extLst>
              <a:ext uri="{FF2B5EF4-FFF2-40B4-BE49-F238E27FC236}">
                <a16:creationId xmlns:a16="http://schemas.microsoft.com/office/drawing/2014/main" id="{A74CC79D-3373-92C1-DCB0-349E8609437A}"/>
              </a:ext>
            </a:extLst>
          </p:cNvPr>
          <p:cNvPicPr>
            <a:picLocks noGrp="1" noChangeAspect="1"/>
          </p:cNvPicPr>
          <p:nvPr>
            <p:ph idx="1"/>
          </p:nvPr>
        </p:nvPicPr>
        <p:blipFill>
          <a:blip r:embed="rId2"/>
          <a:stretch>
            <a:fillRect/>
          </a:stretch>
        </p:blipFill>
        <p:spPr>
          <a:xfrm>
            <a:off x="8730551" y="384057"/>
            <a:ext cx="3273478" cy="1743767"/>
          </a:xfrm>
        </p:spPr>
      </p:pic>
      <p:sp>
        <p:nvSpPr>
          <p:cNvPr id="10" name="TextBox 9">
            <a:extLst>
              <a:ext uri="{FF2B5EF4-FFF2-40B4-BE49-F238E27FC236}">
                <a16:creationId xmlns:a16="http://schemas.microsoft.com/office/drawing/2014/main" id="{2B60D276-BEDD-622E-C511-6A311C788946}"/>
              </a:ext>
            </a:extLst>
          </p:cNvPr>
          <p:cNvSpPr txBox="1"/>
          <p:nvPr/>
        </p:nvSpPr>
        <p:spPr>
          <a:xfrm>
            <a:off x="4462239" y="2999259"/>
            <a:ext cx="1034851" cy="369332"/>
          </a:xfrm>
          <a:prstGeom prst="rect">
            <a:avLst/>
          </a:prstGeom>
          <a:noFill/>
        </p:spPr>
        <p:txBody>
          <a:bodyPr wrap="square">
            <a:spAutoFit/>
          </a:bodyPr>
          <a:lstStyle/>
          <a:p>
            <a:r>
              <a:rPr lang="en-IN" dirty="0"/>
              <a:t>Output</a:t>
            </a:r>
          </a:p>
        </p:txBody>
      </p:sp>
      <p:sp>
        <p:nvSpPr>
          <p:cNvPr id="13" name="TextBox 12">
            <a:extLst>
              <a:ext uri="{FF2B5EF4-FFF2-40B4-BE49-F238E27FC236}">
                <a16:creationId xmlns:a16="http://schemas.microsoft.com/office/drawing/2014/main" id="{F6D58312-6579-3FC0-6E86-8E374A3ED5F7}"/>
              </a:ext>
            </a:extLst>
          </p:cNvPr>
          <p:cNvSpPr txBox="1"/>
          <p:nvPr/>
        </p:nvSpPr>
        <p:spPr>
          <a:xfrm>
            <a:off x="335728" y="1526117"/>
            <a:ext cx="10197296" cy="1200329"/>
          </a:xfrm>
          <a:prstGeom prst="rect">
            <a:avLst/>
          </a:prstGeom>
          <a:noFill/>
        </p:spPr>
        <p:txBody>
          <a:bodyPr wrap="square">
            <a:spAutoFit/>
          </a:bodyPr>
          <a:lstStyle/>
          <a:p>
            <a:r>
              <a:rPr lang="en-IN" sz="1800" b="0" dirty="0" err="1">
                <a:solidFill>
                  <a:srgbClr val="0000FF"/>
                </a:solidFill>
                <a:effectLst/>
                <a:latin typeface="Consolas" panose="020B0609020204030204" pitchFamily="49" charset="0"/>
              </a:rPr>
              <a:t>const</a:t>
            </a:r>
            <a:r>
              <a:rPr lang="en-IN" sz="1800" b="0" dirty="0">
                <a:solidFill>
                  <a:srgbClr val="000000"/>
                </a:solidFill>
                <a:effectLst/>
                <a:latin typeface="Consolas" panose="020B0609020204030204" pitchFamily="49" charset="0"/>
              </a:rPr>
              <a:t> </a:t>
            </a:r>
            <a:r>
              <a:rPr lang="en-IN" sz="1800" b="0" dirty="0">
                <a:solidFill>
                  <a:srgbClr val="0000FF"/>
                </a:solidFill>
                <a:effectLst/>
                <a:latin typeface="Consolas" panose="020B0609020204030204" pitchFamily="49" charset="0"/>
              </a:rPr>
              <a:t>int</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pinA</a:t>
            </a:r>
            <a:r>
              <a:rPr lang="en-IN" sz="1800" b="0" dirty="0">
                <a:solidFill>
                  <a:srgbClr val="000000"/>
                </a:solidFill>
                <a:effectLst/>
                <a:latin typeface="Consolas" panose="020B0609020204030204" pitchFamily="49" charset="0"/>
              </a:rPr>
              <a:t> = </a:t>
            </a:r>
            <a:r>
              <a:rPr lang="en-IN" sz="1800" b="0" dirty="0">
                <a:solidFill>
                  <a:srgbClr val="098658"/>
                </a:solidFill>
                <a:effectLst/>
                <a:latin typeface="Consolas" panose="020B0609020204030204" pitchFamily="49" charset="0"/>
              </a:rPr>
              <a:t>26</a:t>
            </a:r>
            <a:r>
              <a:rPr lang="en-IN" sz="1800" b="0" dirty="0">
                <a:solidFill>
                  <a:srgbClr val="000000"/>
                </a:solidFill>
                <a:effectLst/>
                <a:latin typeface="Consolas" panose="020B0609020204030204" pitchFamily="49" charset="0"/>
              </a:rPr>
              <a:t>; </a:t>
            </a:r>
            <a:r>
              <a:rPr lang="en-IN" sz="1800" b="0" dirty="0">
                <a:solidFill>
                  <a:srgbClr val="727C81"/>
                </a:solidFill>
                <a:effectLst/>
                <a:latin typeface="Consolas" panose="020B0609020204030204" pitchFamily="49" charset="0"/>
              </a:rPr>
              <a:t>// CLK</a:t>
            </a:r>
            <a:endParaRPr lang="en-IN" sz="1800" b="0" dirty="0">
              <a:solidFill>
                <a:srgbClr val="000000"/>
              </a:solidFill>
              <a:effectLst/>
              <a:latin typeface="Consolas" panose="020B0609020204030204" pitchFamily="49" charset="0"/>
            </a:endParaRPr>
          </a:p>
          <a:p>
            <a:r>
              <a:rPr lang="en-IN" sz="1800" b="0" dirty="0" err="1">
                <a:solidFill>
                  <a:srgbClr val="0000FF"/>
                </a:solidFill>
                <a:effectLst/>
                <a:latin typeface="Consolas" panose="020B0609020204030204" pitchFamily="49" charset="0"/>
              </a:rPr>
              <a:t>const</a:t>
            </a:r>
            <a:r>
              <a:rPr lang="en-IN" sz="1800" b="0" dirty="0">
                <a:solidFill>
                  <a:srgbClr val="000000"/>
                </a:solidFill>
                <a:effectLst/>
                <a:latin typeface="Consolas" panose="020B0609020204030204" pitchFamily="49" charset="0"/>
              </a:rPr>
              <a:t> </a:t>
            </a:r>
            <a:r>
              <a:rPr lang="en-IN" sz="1800" b="0" dirty="0">
                <a:solidFill>
                  <a:srgbClr val="0000FF"/>
                </a:solidFill>
                <a:effectLst/>
                <a:latin typeface="Consolas" panose="020B0609020204030204" pitchFamily="49" charset="0"/>
              </a:rPr>
              <a:t>int</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pinB</a:t>
            </a:r>
            <a:r>
              <a:rPr lang="en-IN" sz="1800" b="0" dirty="0">
                <a:solidFill>
                  <a:srgbClr val="000000"/>
                </a:solidFill>
                <a:effectLst/>
                <a:latin typeface="Consolas" panose="020B0609020204030204" pitchFamily="49" charset="0"/>
              </a:rPr>
              <a:t> = </a:t>
            </a:r>
            <a:r>
              <a:rPr lang="en-IN" sz="1800" b="0" dirty="0">
                <a:solidFill>
                  <a:srgbClr val="098658"/>
                </a:solidFill>
                <a:effectLst/>
                <a:latin typeface="Consolas" panose="020B0609020204030204" pitchFamily="49" charset="0"/>
              </a:rPr>
              <a:t>27</a:t>
            </a:r>
            <a:r>
              <a:rPr lang="en-IN" sz="1800" b="0" dirty="0">
                <a:solidFill>
                  <a:srgbClr val="000000"/>
                </a:solidFill>
                <a:effectLst/>
                <a:latin typeface="Consolas" panose="020B0609020204030204" pitchFamily="49" charset="0"/>
              </a:rPr>
              <a:t>; </a:t>
            </a:r>
            <a:r>
              <a:rPr lang="en-IN" sz="1800" b="0" dirty="0">
                <a:solidFill>
                  <a:srgbClr val="727C81"/>
                </a:solidFill>
                <a:effectLst/>
                <a:latin typeface="Consolas" panose="020B0609020204030204" pitchFamily="49" charset="0"/>
              </a:rPr>
              <a:t>// DT</a:t>
            </a:r>
            <a:endParaRPr lang="en-IN" sz="1800" b="0" dirty="0">
              <a:solidFill>
                <a:srgbClr val="0000FF"/>
              </a:solidFill>
              <a:effectLst/>
              <a:latin typeface="Consolas" panose="020B0609020204030204" pitchFamily="49" charset="0"/>
            </a:endParaRPr>
          </a:p>
          <a:p>
            <a:r>
              <a:rPr lang="en-IN" sz="1800" b="0" dirty="0" err="1">
                <a:solidFill>
                  <a:srgbClr val="0000FF"/>
                </a:solidFill>
                <a:effectLst/>
                <a:latin typeface="Consolas" panose="020B0609020204030204" pitchFamily="49" charset="0"/>
              </a:rPr>
              <a:t>const</a:t>
            </a:r>
            <a:r>
              <a:rPr lang="en-IN" sz="1800" b="0" dirty="0">
                <a:solidFill>
                  <a:srgbClr val="000000"/>
                </a:solidFill>
                <a:effectLst/>
                <a:latin typeface="Consolas" panose="020B0609020204030204" pitchFamily="49" charset="0"/>
              </a:rPr>
              <a:t> </a:t>
            </a:r>
            <a:r>
              <a:rPr lang="en-IN" sz="1800" b="0" dirty="0">
                <a:solidFill>
                  <a:srgbClr val="0000FF"/>
                </a:solidFill>
                <a:effectLst/>
                <a:latin typeface="Consolas" panose="020B0609020204030204" pitchFamily="49" charset="0"/>
              </a:rPr>
              <a:t>int</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SWPin</a:t>
            </a:r>
            <a:r>
              <a:rPr lang="en-IN" sz="1800" b="0" dirty="0">
                <a:solidFill>
                  <a:srgbClr val="000000"/>
                </a:solidFill>
                <a:effectLst/>
                <a:latin typeface="Consolas" panose="020B0609020204030204" pitchFamily="49" charset="0"/>
              </a:rPr>
              <a:t> = </a:t>
            </a:r>
            <a:r>
              <a:rPr lang="en-IN" sz="1800" b="0" dirty="0">
                <a:solidFill>
                  <a:srgbClr val="098658"/>
                </a:solidFill>
                <a:effectLst/>
                <a:latin typeface="Consolas" panose="020B0609020204030204" pitchFamily="49" charset="0"/>
              </a:rPr>
              <a:t>28</a:t>
            </a:r>
            <a:r>
              <a:rPr lang="en-IN" sz="1800" b="0" dirty="0">
                <a:solidFill>
                  <a:srgbClr val="000000"/>
                </a:solidFill>
                <a:effectLst/>
                <a:latin typeface="Consolas" panose="020B0609020204030204" pitchFamily="49" charset="0"/>
              </a:rPr>
              <a:t>;</a:t>
            </a:r>
            <a:endParaRPr lang="en-IN" sz="1800" b="0" dirty="0">
              <a:solidFill>
                <a:srgbClr val="E97366"/>
              </a:solidFill>
              <a:effectLst/>
              <a:latin typeface="Consolas" panose="020B0609020204030204" pitchFamily="49" charset="0"/>
            </a:endParaRPr>
          </a:p>
          <a:p>
            <a:r>
              <a:rPr lang="en-IN" sz="1800" b="0" dirty="0" err="1">
                <a:solidFill>
                  <a:srgbClr val="E97366"/>
                </a:solidFill>
                <a:effectLst/>
                <a:latin typeface="Consolas" panose="020B0609020204030204" pitchFamily="49" charset="0"/>
              </a:rPr>
              <a:t>attachInterrupt</a:t>
            </a:r>
            <a:r>
              <a:rPr lang="en-IN" sz="1800" b="0" dirty="0">
                <a:solidFill>
                  <a:srgbClr val="000000"/>
                </a:solidFill>
                <a:effectLst/>
                <a:latin typeface="Consolas" panose="020B0609020204030204" pitchFamily="49" charset="0"/>
              </a:rPr>
              <a:t>(</a:t>
            </a:r>
            <a:r>
              <a:rPr lang="en-IN" sz="1800" b="0" dirty="0" err="1">
                <a:solidFill>
                  <a:srgbClr val="E97366"/>
                </a:solidFill>
                <a:effectLst/>
                <a:latin typeface="Consolas" panose="020B0609020204030204" pitchFamily="49" charset="0"/>
              </a:rPr>
              <a:t>digitalPinToInterrupt</a:t>
            </a:r>
            <a:r>
              <a:rPr lang="en-IN" sz="1800" b="0" dirty="0">
                <a:solidFill>
                  <a:srgbClr val="000000"/>
                </a:solidFill>
                <a:effectLst/>
                <a:latin typeface="Consolas" panose="020B0609020204030204" pitchFamily="49" charset="0"/>
              </a:rPr>
              <a:t>(</a:t>
            </a:r>
            <a:r>
              <a:rPr lang="en-IN" sz="1800" b="0" dirty="0" err="1">
                <a:solidFill>
                  <a:srgbClr val="000000"/>
                </a:solidFill>
                <a:effectLst/>
                <a:latin typeface="Consolas" panose="020B0609020204030204" pitchFamily="49" charset="0"/>
              </a:rPr>
              <a:t>pinA</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readEncoder</a:t>
            </a:r>
            <a:r>
              <a:rPr lang="en-IN" sz="1800" b="0" dirty="0">
                <a:solidFill>
                  <a:srgbClr val="000000"/>
                </a:solidFill>
                <a:effectLst/>
                <a:latin typeface="Consolas" panose="020B0609020204030204" pitchFamily="49" charset="0"/>
              </a:rPr>
              <a:t>, </a:t>
            </a:r>
            <a:r>
              <a:rPr lang="en-IN" sz="1800" b="0" dirty="0">
                <a:solidFill>
                  <a:srgbClr val="00979C"/>
                </a:solidFill>
                <a:effectLst/>
                <a:latin typeface="Consolas" panose="020B0609020204030204" pitchFamily="49" charset="0"/>
              </a:rPr>
              <a:t>CHANGE</a:t>
            </a:r>
            <a:r>
              <a:rPr lang="en-IN" sz="1800" b="0" dirty="0">
                <a:solidFill>
                  <a:srgbClr val="000000"/>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37BF36C-80A2-DD64-BB91-3A1487E09BDE}"/>
              </a:ext>
            </a:extLst>
          </p:cNvPr>
          <p:cNvPicPr>
            <a:picLocks noChangeAspect="1"/>
          </p:cNvPicPr>
          <p:nvPr/>
        </p:nvPicPr>
        <p:blipFill>
          <a:blip r:embed="rId3"/>
          <a:stretch>
            <a:fillRect/>
          </a:stretch>
        </p:blipFill>
        <p:spPr>
          <a:xfrm>
            <a:off x="4574806" y="3298964"/>
            <a:ext cx="1844569" cy="2688693"/>
          </a:xfrm>
          <a:prstGeom prst="rect">
            <a:avLst/>
          </a:prstGeom>
        </p:spPr>
      </p:pic>
      <p:pic>
        <p:nvPicPr>
          <p:cNvPr id="7" name="Picture 6">
            <a:extLst>
              <a:ext uri="{FF2B5EF4-FFF2-40B4-BE49-F238E27FC236}">
                <a16:creationId xmlns:a16="http://schemas.microsoft.com/office/drawing/2014/main" id="{E32E4FBA-9328-0BFD-6799-BC0E6D2E9A31}"/>
              </a:ext>
            </a:extLst>
          </p:cNvPr>
          <p:cNvPicPr>
            <a:picLocks noChangeAspect="1"/>
          </p:cNvPicPr>
          <p:nvPr/>
        </p:nvPicPr>
        <p:blipFill>
          <a:blip r:embed="rId4"/>
          <a:stretch>
            <a:fillRect/>
          </a:stretch>
        </p:blipFill>
        <p:spPr>
          <a:xfrm>
            <a:off x="823354" y="3197087"/>
            <a:ext cx="2621334" cy="2218052"/>
          </a:xfrm>
          <a:prstGeom prst="rect">
            <a:avLst/>
          </a:prstGeom>
        </p:spPr>
      </p:pic>
    </p:spTree>
    <p:extLst>
      <p:ext uri="{BB962C8B-B14F-4D97-AF65-F5344CB8AC3E}">
        <p14:creationId xmlns:p14="http://schemas.microsoft.com/office/powerpoint/2010/main" val="3278198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76C20-BDA1-4D2B-A18C-FD6561535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62989-AB9E-7739-C20C-D97CC4D980BE}"/>
              </a:ext>
            </a:extLst>
          </p:cNvPr>
          <p:cNvSpPr>
            <a:spLocks noGrp="1"/>
          </p:cNvSpPr>
          <p:nvPr>
            <p:ph type="title"/>
          </p:nvPr>
        </p:nvSpPr>
        <p:spPr>
          <a:xfrm>
            <a:off x="335728" y="374800"/>
            <a:ext cx="10515600" cy="1325563"/>
          </a:xfrm>
        </p:spPr>
        <p:txBody>
          <a:bodyPr/>
          <a:lstStyle/>
          <a:p>
            <a:r>
              <a:rPr lang="en-IN" dirty="0"/>
              <a:t>Programming 6.2: Speed - Encoder</a:t>
            </a:r>
          </a:p>
        </p:txBody>
      </p:sp>
      <p:sp>
        <p:nvSpPr>
          <p:cNvPr id="35" name="TextBox 34">
            <a:extLst>
              <a:ext uri="{FF2B5EF4-FFF2-40B4-BE49-F238E27FC236}">
                <a16:creationId xmlns:a16="http://schemas.microsoft.com/office/drawing/2014/main" id="{6FA335B4-BD5D-78DC-7EB4-425C7DEB5DB6}"/>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https://wokwi.com/projects/389680951256971265</a:t>
            </a:r>
          </a:p>
        </p:txBody>
      </p:sp>
      <p:sp>
        <p:nvSpPr>
          <p:cNvPr id="18" name="TextBox 17">
            <a:extLst>
              <a:ext uri="{FF2B5EF4-FFF2-40B4-BE49-F238E27FC236}">
                <a16:creationId xmlns:a16="http://schemas.microsoft.com/office/drawing/2014/main" id="{CB3963E8-8719-A011-B2BE-1EC4C0299720}"/>
              </a:ext>
            </a:extLst>
          </p:cNvPr>
          <p:cNvSpPr txBox="1"/>
          <p:nvPr/>
        </p:nvSpPr>
        <p:spPr>
          <a:xfrm>
            <a:off x="8166002" y="2444411"/>
            <a:ext cx="3929543" cy="3016210"/>
          </a:xfrm>
          <a:prstGeom prst="rect">
            <a:avLst/>
          </a:prstGeom>
          <a:noFill/>
        </p:spPr>
        <p:txBody>
          <a:bodyPr wrap="square">
            <a:spAutoFit/>
          </a:bodyPr>
          <a:lstStyle/>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readEncoder</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E97366"/>
                </a:solidFill>
                <a:effectLst/>
                <a:latin typeface="Consolas" panose="020B0609020204030204" pitchFamily="49" charset="0"/>
              </a:rPr>
              <a:t>millis</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&gt; </a:t>
            </a:r>
            <a:r>
              <a:rPr lang="en-IN" sz="800" b="0" dirty="0" err="1">
                <a:solidFill>
                  <a:srgbClr val="000000"/>
                </a:solidFill>
                <a:effectLst/>
                <a:latin typeface="Consolas" panose="020B0609020204030204" pitchFamily="49" charset="0"/>
              </a:rPr>
              <a:t>debounceTime</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Determine direction based on the state of </a:t>
            </a:r>
            <a:r>
              <a:rPr lang="en-IN" sz="800" b="0" dirty="0" err="1">
                <a:solidFill>
                  <a:srgbClr val="727C81"/>
                </a:solidFill>
                <a:effectLst/>
                <a:latin typeface="Consolas" panose="020B0609020204030204" pitchFamily="49" charset="0"/>
              </a:rPr>
              <a:t>pinA</a:t>
            </a:r>
            <a:r>
              <a:rPr lang="en-IN" sz="800" b="0" dirty="0">
                <a:solidFill>
                  <a:srgbClr val="727C81"/>
                </a:solidFill>
                <a:effectLst/>
                <a:latin typeface="Consolas" panose="020B0609020204030204" pitchFamily="49" charset="0"/>
              </a:rPr>
              <a:t> and </a:t>
            </a:r>
            <a:r>
              <a:rPr lang="en-IN" sz="800" b="0" dirty="0" err="1">
                <a:solidFill>
                  <a:srgbClr val="727C81"/>
                </a:solidFill>
                <a:effectLst/>
                <a:latin typeface="Consolas" panose="020B0609020204030204" pitchFamily="49" charset="0"/>
              </a:rPr>
              <a:t>pinB</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digitalRead</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pinA</a:t>
            </a:r>
            <a:r>
              <a:rPr lang="en-IN" sz="800" b="0" dirty="0">
                <a:solidFill>
                  <a:srgbClr val="000000"/>
                </a:solidFill>
                <a:effectLst/>
                <a:latin typeface="Consolas" panose="020B0609020204030204" pitchFamily="49" charset="0"/>
              </a:rPr>
              <a:t>) == </a:t>
            </a:r>
            <a:r>
              <a:rPr lang="en-IN" sz="800" b="0" dirty="0" err="1">
                <a:solidFill>
                  <a:srgbClr val="E97366"/>
                </a:solidFill>
                <a:effectLst/>
                <a:latin typeface="Consolas" panose="020B0609020204030204" pitchFamily="49" charset="0"/>
              </a:rPr>
              <a:t>digitalRead</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pinB</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 </a:t>
            </a:r>
            <a:r>
              <a:rPr lang="en-IN" sz="800" b="0" dirty="0">
                <a:solidFill>
                  <a:srgbClr val="0000FF"/>
                </a:solidFill>
                <a:effectLst/>
                <a:latin typeface="Consolas" panose="020B0609020204030204" pitchFamily="49" charset="0"/>
              </a:rPr>
              <a:t>else</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Calculate speed</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lastRotationTime</a:t>
            </a:r>
            <a:r>
              <a:rPr lang="en-IN" sz="800" b="0" dirty="0">
                <a:solidFill>
                  <a:srgbClr val="000000"/>
                </a:solidFill>
                <a:effectLst/>
                <a:latin typeface="Consolas" panose="020B0609020204030204" pitchFamily="49" charset="0"/>
              </a:rPr>
              <a:t> &gt;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timeDifference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lastRotationTime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Prevent division by zero and calculate speed in steps per second</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timeDifference</a:t>
            </a:r>
            <a:r>
              <a:rPr lang="en-IN" sz="800" b="0" dirty="0">
                <a:solidFill>
                  <a:srgbClr val="000000"/>
                </a:solidFill>
                <a:effectLst/>
                <a:latin typeface="Consolas" panose="020B0609020204030204" pitchFamily="49" charset="0"/>
              </a:rPr>
              <a:t> &gt;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speed = </a:t>
            </a:r>
            <a:r>
              <a:rPr lang="en-IN" sz="800" b="0" dirty="0">
                <a:solidFill>
                  <a:srgbClr val="098658"/>
                </a:solidFill>
                <a:effectLst/>
                <a:latin typeface="Consolas" panose="020B0609020204030204" pitchFamily="49" charset="0"/>
              </a:rPr>
              <a:t>1000.0</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timeDifference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lastRotationTime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a:t>
            </a:r>
          </a:p>
          <a:p>
            <a:endParaRPr lang="en-IN" sz="600" dirty="0"/>
          </a:p>
        </p:txBody>
      </p:sp>
      <p:sp>
        <p:nvSpPr>
          <p:cNvPr id="10" name="TextBox 9">
            <a:extLst>
              <a:ext uri="{FF2B5EF4-FFF2-40B4-BE49-F238E27FC236}">
                <a16:creationId xmlns:a16="http://schemas.microsoft.com/office/drawing/2014/main" id="{2B60D276-BEDD-622E-C511-6A311C788946}"/>
              </a:ext>
            </a:extLst>
          </p:cNvPr>
          <p:cNvSpPr txBox="1"/>
          <p:nvPr/>
        </p:nvSpPr>
        <p:spPr>
          <a:xfrm>
            <a:off x="467587" y="2052865"/>
            <a:ext cx="1034851" cy="369332"/>
          </a:xfrm>
          <a:prstGeom prst="rect">
            <a:avLst/>
          </a:prstGeom>
          <a:noFill/>
        </p:spPr>
        <p:txBody>
          <a:bodyPr wrap="square">
            <a:spAutoFit/>
          </a:bodyPr>
          <a:lstStyle/>
          <a:p>
            <a:r>
              <a:rPr lang="en-IN" dirty="0"/>
              <a:t>Output</a:t>
            </a:r>
          </a:p>
        </p:txBody>
      </p:sp>
      <p:pic>
        <p:nvPicPr>
          <p:cNvPr id="6" name="Picture 5">
            <a:extLst>
              <a:ext uri="{FF2B5EF4-FFF2-40B4-BE49-F238E27FC236}">
                <a16:creationId xmlns:a16="http://schemas.microsoft.com/office/drawing/2014/main" id="{BB95C2A5-B5FE-4AF0-C9BE-855B44BB6D00}"/>
              </a:ext>
            </a:extLst>
          </p:cNvPr>
          <p:cNvPicPr>
            <a:picLocks noChangeAspect="1"/>
          </p:cNvPicPr>
          <p:nvPr/>
        </p:nvPicPr>
        <p:blipFill>
          <a:blip r:embed="rId2"/>
          <a:stretch>
            <a:fillRect/>
          </a:stretch>
        </p:blipFill>
        <p:spPr>
          <a:xfrm>
            <a:off x="467587" y="2444411"/>
            <a:ext cx="2948933" cy="2821412"/>
          </a:xfrm>
          <a:prstGeom prst="rect">
            <a:avLst/>
          </a:prstGeom>
        </p:spPr>
      </p:pic>
      <p:sp>
        <p:nvSpPr>
          <p:cNvPr id="20" name="TextBox 19">
            <a:extLst>
              <a:ext uri="{FF2B5EF4-FFF2-40B4-BE49-F238E27FC236}">
                <a16:creationId xmlns:a16="http://schemas.microsoft.com/office/drawing/2014/main" id="{D8958019-62E2-8EB6-C63E-41DA78547F7C}"/>
              </a:ext>
            </a:extLst>
          </p:cNvPr>
          <p:cNvSpPr txBox="1"/>
          <p:nvPr/>
        </p:nvSpPr>
        <p:spPr>
          <a:xfrm>
            <a:off x="3359036" y="2210420"/>
            <a:ext cx="6389224"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encoderCounter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unsigned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lastInterruptTime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unsigned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lastRotationTime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Time when the last rotation occurred</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float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speed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Speed of rotation</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const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pinA</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26</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CLK</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const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pinB</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27</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DT</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const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debounceTime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50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Debounce time in milliseconds</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5E6D03"/>
                </a:solidFill>
                <a:effectLst/>
                <a:uLnTx/>
                <a:uFillTx/>
                <a:latin typeface="Consolas" panose="020B0609020204030204" pitchFamily="49" charset="0"/>
                <a:ea typeface="+mn-ea"/>
                <a:cs typeface="+mn-cs"/>
              </a:rPr>
              <a:t>setup</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1"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Serial</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begin</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115200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pinMode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pinA</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979C"/>
                </a:solidFill>
                <a:effectLst/>
                <a:uLnTx/>
                <a:uFillTx/>
                <a:latin typeface="Consolas" panose="020B0609020204030204" pitchFamily="49" charset="0"/>
                <a:ea typeface="+mn-ea"/>
                <a:cs typeface="+mn-cs"/>
              </a:rPr>
              <a:t>INPUT_PULLUP</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pinMode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pinB</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979C"/>
                </a:solidFill>
                <a:effectLst/>
                <a:uLnTx/>
                <a:uFillTx/>
                <a:latin typeface="Consolas" panose="020B0609020204030204" pitchFamily="49" charset="0"/>
                <a:ea typeface="+mn-ea"/>
                <a:cs typeface="+mn-cs"/>
              </a:rPr>
              <a:t>INPUT_PULLUP</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attachInterrupt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digitalPinToInterrupt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pinA</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readEncoder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979C"/>
                </a:solidFill>
                <a:effectLst/>
                <a:uLnTx/>
                <a:uFillTx/>
                <a:latin typeface="Consolas" panose="020B0609020204030204" pitchFamily="49" charset="0"/>
                <a:ea typeface="+mn-ea"/>
                <a:cs typeface="+mn-cs"/>
              </a:rPr>
              <a:t>CHANGE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5E6D03"/>
                </a:solidFill>
                <a:effectLst/>
                <a:uLnTx/>
                <a:uFillTx/>
                <a:latin typeface="Consolas" panose="020B0609020204030204" pitchFamily="49" charset="0"/>
                <a:ea typeface="+mn-ea"/>
                <a:cs typeface="+mn-cs"/>
              </a:rPr>
              <a:t>loop</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static</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noInterrupts</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encoderCounter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float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currentSpeed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speed;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Copy the speed calculated in the interrupt</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E97366"/>
                </a:solidFill>
                <a:effectLst/>
                <a:uLnTx/>
                <a:uFillTx/>
                <a:latin typeface="Consolas" panose="020B0609020204030204" pitchFamily="49" charset="0"/>
                <a:ea typeface="+mn-ea"/>
                <a:cs typeface="+mn-cs"/>
              </a:rPr>
              <a:t>interrupts</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1"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Serial</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print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"Direction: "</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1"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Serial</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println</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"Clockwise"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CounterClockwise</a:t>
            </a:r>
            <a:r>
              <a:rPr kumimoji="0" lang="en-IN" sz="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1"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Serial</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print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"Speed: "</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1"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Serial</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println</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currentSpeed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2</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Print speed with 2 decimal places</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757713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Flowchart: Document 205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55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9C04D0-277A-CB14-B1A0-A2F5A601388C}"/>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Coding using Arduino IDE</a:t>
            </a:r>
          </a:p>
        </p:txBody>
      </p:sp>
      <p:pic>
        <p:nvPicPr>
          <p:cNvPr id="2049" name="Picture 1">
            <a:extLst>
              <a:ext uri="{FF2B5EF4-FFF2-40B4-BE49-F238E27FC236}">
                <a16:creationId xmlns:a16="http://schemas.microsoft.com/office/drawing/2014/main" id="{F7D34454-0FBB-7792-A0C6-A553E4D8AE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07933" y="1610973"/>
            <a:ext cx="7347537" cy="3637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254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7BF58-75F3-4050-151D-8521FD5F6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97547-F638-A625-4488-589214C08A5F}"/>
              </a:ext>
            </a:extLst>
          </p:cNvPr>
          <p:cNvSpPr>
            <a:spLocks noGrp="1"/>
          </p:cNvSpPr>
          <p:nvPr>
            <p:ph type="title"/>
          </p:nvPr>
        </p:nvSpPr>
        <p:spPr>
          <a:xfrm>
            <a:off x="0" y="-113984"/>
            <a:ext cx="10515600" cy="1325563"/>
          </a:xfrm>
        </p:spPr>
        <p:txBody>
          <a:bodyPr/>
          <a:lstStyle/>
          <a:p>
            <a:r>
              <a:rPr lang="en-IN" dirty="0"/>
              <a:t>Programming 5: Rotary Encoder &amp; Odometry</a:t>
            </a:r>
          </a:p>
        </p:txBody>
      </p:sp>
      <p:sp>
        <p:nvSpPr>
          <p:cNvPr id="35" name="TextBox 34">
            <a:extLst>
              <a:ext uri="{FF2B5EF4-FFF2-40B4-BE49-F238E27FC236}">
                <a16:creationId xmlns:a16="http://schemas.microsoft.com/office/drawing/2014/main" id="{B22EF53C-08EB-B39F-7005-3D71590598EA}"/>
              </a:ext>
            </a:extLst>
          </p:cNvPr>
          <p:cNvSpPr txBox="1"/>
          <p:nvPr/>
        </p:nvSpPr>
        <p:spPr>
          <a:xfrm>
            <a:off x="335728" y="5987657"/>
            <a:ext cx="621792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For online Simulations:</a:t>
            </a:r>
            <a:b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https://wokwi.com/projects/390360272695139329</a:t>
            </a:r>
          </a:p>
        </p:txBody>
      </p:sp>
      <p:sp>
        <p:nvSpPr>
          <p:cNvPr id="4" name="TextBox 3">
            <a:extLst>
              <a:ext uri="{FF2B5EF4-FFF2-40B4-BE49-F238E27FC236}">
                <a16:creationId xmlns:a16="http://schemas.microsoft.com/office/drawing/2014/main" id="{9EE17574-4C7B-758E-46CC-40E64D4E7769}"/>
              </a:ext>
            </a:extLst>
          </p:cNvPr>
          <p:cNvSpPr txBox="1"/>
          <p:nvPr/>
        </p:nvSpPr>
        <p:spPr>
          <a:xfrm>
            <a:off x="335728" y="797510"/>
            <a:ext cx="8773160" cy="5909310"/>
          </a:xfrm>
          <a:prstGeom prst="rect">
            <a:avLst/>
          </a:prstGeom>
          <a:noFill/>
        </p:spPr>
        <p:txBody>
          <a:bodyPr wrap="square">
            <a:spAutoFit/>
          </a:bodyPr>
          <a:lstStyle/>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ledPin1 = </a:t>
            </a:r>
            <a:r>
              <a:rPr lang="en-IN" sz="1050" b="0" dirty="0">
                <a:solidFill>
                  <a:srgbClr val="098658"/>
                </a:solidFill>
                <a:effectLst/>
                <a:latin typeface="Consolas" panose="020B0609020204030204" pitchFamily="49" charset="0"/>
              </a:rPr>
              <a:t>16</a:t>
            </a:r>
            <a:r>
              <a:rPr lang="en-IN" sz="1050" b="0" dirty="0">
                <a:solidFill>
                  <a:srgbClr val="000000"/>
                </a:solidFill>
                <a:effectLst/>
                <a:latin typeface="Consolas" panose="020B0609020204030204" pitchFamily="49" charset="0"/>
              </a:rPr>
              <a:t>;</a:t>
            </a:r>
          </a:p>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ledPin2 = </a:t>
            </a:r>
            <a:r>
              <a:rPr lang="en-IN" sz="1050" b="0" dirty="0">
                <a:solidFill>
                  <a:srgbClr val="098658"/>
                </a:solidFill>
                <a:effectLst/>
                <a:latin typeface="Consolas" panose="020B0609020204030204" pitchFamily="49" charset="0"/>
              </a:rPr>
              <a:t>17</a:t>
            </a:r>
            <a:r>
              <a:rPr lang="en-IN" sz="1050" b="0" dirty="0">
                <a:solidFill>
                  <a:srgbClr val="000000"/>
                </a:solidFill>
                <a:effectLst/>
                <a:latin typeface="Consolas" panose="020B0609020204030204" pitchFamily="49" charset="0"/>
              </a:rPr>
              <a:t>;</a:t>
            </a:r>
          </a:p>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ledPin3 = </a:t>
            </a:r>
            <a:r>
              <a:rPr lang="en-IN" sz="1050" b="0" dirty="0">
                <a:solidFill>
                  <a:srgbClr val="098658"/>
                </a:solidFill>
                <a:effectLst/>
                <a:latin typeface="Consolas" panose="020B0609020204030204" pitchFamily="49" charset="0"/>
              </a:rPr>
              <a:t>18</a:t>
            </a:r>
            <a:r>
              <a:rPr lang="en-IN" sz="1050" b="0" dirty="0">
                <a:solidFill>
                  <a:srgbClr val="000000"/>
                </a:solidFill>
                <a:effectLst/>
                <a:latin typeface="Consolas" panose="020B0609020204030204" pitchFamily="49" charset="0"/>
              </a:rPr>
              <a:t>;</a:t>
            </a:r>
          </a:p>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ledPin4 = </a:t>
            </a:r>
            <a:r>
              <a:rPr lang="en-IN" sz="1050" b="0" dirty="0">
                <a:solidFill>
                  <a:srgbClr val="098658"/>
                </a:solidFill>
                <a:effectLst/>
                <a:latin typeface="Consolas" panose="020B0609020204030204" pitchFamily="49" charset="0"/>
              </a:rPr>
              <a:t>19</a:t>
            </a:r>
            <a:r>
              <a:rPr lang="en-IN" sz="1050" b="0" dirty="0">
                <a:solidFill>
                  <a:srgbClr val="000000"/>
                </a:solidFill>
                <a:effectLst/>
                <a:latin typeface="Consolas" panose="020B0609020204030204" pitchFamily="49" charset="0"/>
              </a:rPr>
              <a:t>;</a:t>
            </a:r>
          </a:p>
          <a:p>
            <a:br>
              <a:rPr lang="en-IN" sz="1050" b="0" dirty="0">
                <a:solidFill>
                  <a:srgbClr val="000000"/>
                </a:solidFill>
                <a:effectLst/>
                <a:latin typeface="Consolas" panose="020B0609020204030204" pitchFamily="49" charset="0"/>
              </a:rPr>
            </a:br>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SWPin</a:t>
            </a:r>
            <a:r>
              <a:rPr lang="en-IN" sz="1050" b="0" dirty="0">
                <a:solidFill>
                  <a:srgbClr val="000000"/>
                </a:solidFill>
                <a:effectLst/>
                <a:latin typeface="Consolas" panose="020B0609020204030204" pitchFamily="49" charset="0"/>
              </a:rPr>
              <a:t> = </a:t>
            </a:r>
            <a:r>
              <a:rPr lang="en-IN" sz="1050" b="0" dirty="0">
                <a:solidFill>
                  <a:srgbClr val="098658"/>
                </a:solidFill>
                <a:effectLst/>
                <a:latin typeface="Consolas" panose="020B0609020204030204" pitchFamily="49" charset="0"/>
              </a:rPr>
              <a:t>28</a:t>
            </a:r>
            <a:r>
              <a:rPr lang="en-IN" sz="1050" b="0" dirty="0">
                <a:solidFill>
                  <a:srgbClr val="000000"/>
                </a:solidFill>
                <a:effectLst/>
                <a:latin typeface="Consolas" panose="020B0609020204030204" pitchFamily="49" charset="0"/>
              </a:rPr>
              <a:t>;</a:t>
            </a:r>
          </a:p>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DTPin</a:t>
            </a:r>
            <a:r>
              <a:rPr lang="en-IN" sz="1050" b="0" dirty="0">
                <a:solidFill>
                  <a:srgbClr val="000000"/>
                </a:solidFill>
                <a:effectLst/>
                <a:latin typeface="Consolas" panose="020B0609020204030204" pitchFamily="49" charset="0"/>
              </a:rPr>
              <a:t> = </a:t>
            </a:r>
            <a:r>
              <a:rPr lang="en-IN" sz="1050" b="0" dirty="0">
                <a:solidFill>
                  <a:srgbClr val="098658"/>
                </a:solidFill>
                <a:effectLst/>
                <a:latin typeface="Consolas" panose="020B0609020204030204" pitchFamily="49" charset="0"/>
              </a:rPr>
              <a:t>27</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Rotary Encoder DT pin connected to pin 27</a:t>
            </a:r>
            <a:endParaRPr lang="en-IN" sz="1050" b="0" dirty="0">
              <a:solidFill>
                <a:srgbClr val="000000"/>
              </a:solidFill>
              <a:effectLst/>
              <a:latin typeface="Consolas" panose="020B0609020204030204" pitchFamily="49" charset="0"/>
            </a:endParaRPr>
          </a:p>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CLKPin</a:t>
            </a:r>
            <a:r>
              <a:rPr lang="en-IN" sz="1050" b="0" dirty="0">
                <a:solidFill>
                  <a:srgbClr val="000000"/>
                </a:solidFill>
                <a:effectLst/>
                <a:latin typeface="Consolas" panose="020B0609020204030204" pitchFamily="49" charset="0"/>
              </a:rPr>
              <a:t> = </a:t>
            </a:r>
            <a:r>
              <a:rPr lang="en-IN" sz="1050" b="0" dirty="0">
                <a:solidFill>
                  <a:srgbClr val="098658"/>
                </a:solidFill>
                <a:effectLst/>
                <a:latin typeface="Consolas" panose="020B0609020204030204" pitchFamily="49" charset="0"/>
              </a:rPr>
              <a:t>26</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Rotary Encoder CLK pin connected to pin 26</a:t>
            </a:r>
            <a:endParaRPr lang="en-IN" sz="1050" b="0" dirty="0">
              <a:solidFill>
                <a:srgbClr val="000000"/>
              </a:solidFill>
              <a:effectLst/>
              <a:latin typeface="Consolas" panose="020B0609020204030204" pitchFamily="49" charset="0"/>
            </a:endParaRPr>
          </a:p>
          <a:p>
            <a:br>
              <a:rPr lang="en-IN" sz="1050" b="0" dirty="0">
                <a:solidFill>
                  <a:srgbClr val="000000"/>
                </a:solidFill>
                <a:effectLst/>
                <a:latin typeface="Consolas" panose="020B0609020204030204" pitchFamily="49" charset="0"/>
              </a:rPr>
            </a:br>
            <a:r>
              <a:rPr lang="en-IN" sz="1050" b="0" dirty="0">
                <a:solidFill>
                  <a:srgbClr val="0000FF"/>
                </a:solidFill>
                <a:effectLst/>
                <a:latin typeface="Consolas" panose="020B0609020204030204" pitchFamily="49" charset="0"/>
              </a:rPr>
              <a:t>void</a:t>
            </a:r>
            <a:r>
              <a:rPr lang="en-IN" sz="1050" b="0" dirty="0">
                <a:solidFill>
                  <a:srgbClr val="000000"/>
                </a:solidFill>
                <a:effectLst/>
                <a:latin typeface="Consolas" panose="020B0609020204030204" pitchFamily="49" charset="0"/>
              </a:rPr>
              <a:t> </a:t>
            </a:r>
            <a:r>
              <a:rPr lang="en-IN" sz="1050" b="0" dirty="0">
                <a:solidFill>
                  <a:srgbClr val="5E6D03"/>
                </a:solidFill>
                <a:effectLst/>
                <a:latin typeface="Consolas" panose="020B0609020204030204" pitchFamily="49" charset="0"/>
              </a:rPr>
              <a:t>setup</a:t>
            </a:r>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  </a:t>
            </a:r>
            <a:r>
              <a:rPr lang="en-IN" sz="1050" b="1" dirty="0" err="1">
                <a:solidFill>
                  <a:srgbClr val="E97366"/>
                </a:solidFill>
                <a:effectLst/>
                <a:latin typeface="Consolas" panose="020B0609020204030204" pitchFamily="49" charset="0"/>
              </a:rPr>
              <a:t>Serial</a:t>
            </a:r>
            <a:r>
              <a:rPr lang="en-IN" sz="1050" b="0" dirty="0" err="1">
                <a:solidFill>
                  <a:srgbClr val="000000"/>
                </a:solidFill>
                <a:effectLst/>
                <a:latin typeface="Consolas" panose="020B0609020204030204" pitchFamily="49" charset="0"/>
              </a:rPr>
              <a:t>.</a:t>
            </a:r>
            <a:r>
              <a:rPr lang="en-IN" sz="1050" b="0" dirty="0" err="1">
                <a:solidFill>
                  <a:srgbClr val="E97366"/>
                </a:solidFill>
                <a:effectLst/>
                <a:latin typeface="Consolas" panose="020B0609020204030204" pitchFamily="49" charset="0"/>
              </a:rPr>
              <a:t>begin</a:t>
            </a:r>
            <a:r>
              <a:rPr lang="en-IN" sz="1050" b="0" dirty="0">
                <a:solidFill>
                  <a:srgbClr val="000000"/>
                </a:solidFill>
                <a:effectLst/>
                <a:latin typeface="Consolas" panose="020B0609020204030204" pitchFamily="49" charset="0"/>
              </a:rPr>
              <a:t>(</a:t>
            </a:r>
            <a:r>
              <a:rPr lang="en-IN" sz="1050" b="0" dirty="0">
                <a:solidFill>
                  <a:srgbClr val="098658"/>
                </a:solidFill>
                <a:effectLst/>
                <a:latin typeface="Consolas" panose="020B0609020204030204" pitchFamily="49" charset="0"/>
              </a:rPr>
              <a:t>9600</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SWPin</a:t>
            </a:r>
            <a:r>
              <a:rPr lang="en-IN" sz="1050" b="0" dirty="0">
                <a:solidFill>
                  <a:srgbClr val="000000"/>
                </a:solidFill>
                <a:effectLst/>
                <a:latin typeface="Consolas" panose="020B0609020204030204" pitchFamily="49" charset="0"/>
              </a:rPr>
              <a:t>, </a:t>
            </a:r>
            <a:r>
              <a:rPr lang="en-IN" sz="1050" b="0" dirty="0">
                <a:solidFill>
                  <a:srgbClr val="00979C"/>
                </a:solidFill>
                <a:effectLst/>
                <a:latin typeface="Consolas" panose="020B0609020204030204" pitchFamily="49" charset="0"/>
              </a:rPr>
              <a:t>INPUT_PULLUP</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Using INPUT_PULLUP to enable internal pull-up resistor</a:t>
            </a:r>
            <a:endParaRPr lang="en-IN" sz="1050" b="0" dirty="0">
              <a:solidFill>
                <a:srgbClr val="000000"/>
              </a:solidFill>
              <a:effectLst/>
              <a:latin typeface="Consolas" panose="020B0609020204030204" pitchFamily="49" charset="0"/>
            </a:endParaRP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DTPin</a:t>
            </a:r>
            <a:r>
              <a:rPr lang="en-IN" sz="1050" b="0" dirty="0">
                <a:solidFill>
                  <a:srgbClr val="000000"/>
                </a:solidFill>
                <a:effectLst/>
                <a:latin typeface="Consolas" panose="020B0609020204030204" pitchFamily="49" charset="0"/>
              </a:rPr>
              <a:t>, </a:t>
            </a:r>
            <a:r>
              <a:rPr lang="en-IN" sz="1050" b="0" dirty="0">
                <a:solidFill>
                  <a:srgbClr val="00979C"/>
                </a:solidFill>
                <a:effectLst/>
                <a:latin typeface="Consolas" panose="020B0609020204030204" pitchFamily="49" charset="0"/>
              </a:rPr>
              <a:t>INPUT</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CLKPin</a:t>
            </a:r>
            <a:r>
              <a:rPr lang="en-IN" sz="1050" b="0" dirty="0">
                <a:solidFill>
                  <a:srgbClr val="000000"/>
                </a:solidFill>
                <a:effectLst/>
                <a:latin typeface="Consolas" panose="020B0609020204030204" pitchFamily="49" charset="0"/>
              </a:rPr>
              <a:t>, </a:t>
            </a:r>
            <a:r>
              <a:rPr lang="en-IN" sz="1050" b="0" dirty="0">
                <a:solidFill>
                  <a:srgbClr val="00979C"/>
                </a:solidFill>
                <a:effectLst/>
                <a:latin typeface="Consolas" panose="020B0609020204030204" pitchFamily="49" charset="0"/>
              </a:rPr>
              <a:t>INPUT</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Corrected to </a:t>
            </a:r>
            <a:r>
              <a:rPr lang="en-IN" sz="1050" b="0" dirty="0" err="1">
                <a:solidFill>
                  <a:srgbClr val="727C81"/>
                </a:solidFill>
                <a:effectLst/>
                <a:latin typeface="Consolas" panose="020B0609020204030204" pitchFamily="49" charset="0"/>
              </a:rPr>
              <a:t>CLKPin</a:t>
            </a:r>
            <a:endParaRPr lang="en-IN" sz="1050" b="0" dirty="0">
              <a:solidFill>
                <a:srgbClr val="000000"/>
              </a:solidFill>
              <a:effectLst/>
              <a:latin typeface="Consolas" panose="020B0609020204030204" pitchFamily="49" charset="0"/>
            </a:endParaRP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(ledPin1, </a:t>
            </a:r>
            <a:r>
              <a:rPr lang="en-IN" sz="1050" b="0" dirty="0">
                <a:solidFill>
                  <a:srgbClr val="00979C"/>
                </a:solidFill>
                <a:effectLst/>
                <a:latin typeface="Consolas" panose="020B0609020204030204" pitchFamily="49" charset="0"/>
              </a:rPr>
              <a:t>OUTPUT</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(ledPin2, </a:t>
            </a:r>
            <a:r>
              <a:rPr lang="en-IN" sz="1050" b="0" dirty="0">
                <a:solidFill>
                  <a:srgbClr val="00979C"/>
                </a:solidFill>
                <a:effectLst/>
                <a:latin typeface="Consolas" panose="020B0609020204030204" pitchFamily="49" charset="0"/>
              </a:rPr>
              <a:t>OUTPUT</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(ledPin3, </a:t>
            </a:r>
            <a:r>
              <a:rPr lang="en-IN" sz="1050" b="0" dirty="0">
                <a:solidFill>
                  <a:srgbClr val="00979C"/>
                </a:solidFill>
                <a:effectLst/>
                <a:latin typeface="Consolas" panose="020B0609020204030204" pitchFamily="49" charset="0"/>
              </a:rPr>
              <a:t>OUTPUT</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(ledPin4, </a:t>
            </a:r>
            <a:r>
              <a:rPr lang="en-IN" sz="1050" b="0" dirty="0">
                <a:solidFill>
                  <a:srgbClr val="00979C"/>
                </a:solidFill>
                <a:effectLst/>
                <a:latin typeface="Consolas" panose="020B0609020204030204" pitchFamily="49" charset="0"/>
              </a:rPr>
              <a:t>OUTPUT</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a:t>
            </a:r>
          </a:p>
          <a:p>
            <a:br>
              <a:rPr lang="en-IN" sz="1050" b="0" dirty="0">
                <a:solidFill>
                  <a:srgbClr val="000000"/>
                </a:solidFill>
                <a:effectLst/>
                <a:latin typeface="Consolas" panose="020B0609020204030204" pitchFamily="49" charset="0"/>
              </a:rPr>
            </a:b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lastCLKState</a:t>
            </a:r>
            <a:r>
              <a:rPr lang="en-IN" sz="1050" b="0" dirty="0">
                <a:solidFill>
                  <a:srgbClr val="000000"/>
                </a:solidFill>
                <a:effectLst/>
                <a:latin typeface="Consolas" panose="020B0609020204030204" pitchFamily="49" charset="0"/>
              </a:rPr>
              <a:t> = </a:t>
            </a:r>
            <a:r>
              <a:rPr lang="en-IN" sz="1050" b="0" dirty="0" err="1">
                <a:solidFill>
                  <a:srgbClr val="E97366"/>
                </a:solidFill>
                <a:effectLst/>
                <a:latin typeface="Consolas" panose="020B0609020204030204" pitchFamily="49" charset="0"/>
              </a:rPr>
              <a:t>digitalRead</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CLKPin</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Initialize </a:t>
            </a:r>
            <a:r>
              <a:rPr lang="en-IN" sz="1050" b="0" dirty="0" err="1">
                <a:solidFill>
                  <a:srgbClr val="727C81"/>
                </a:solidFill>
                <a:effectLst/>
                <a:latin typeface="Consolas" panose="020B0609020204030204" pitchFamily="49" charset="0"/>
              </a:rPr>
              <a:t>lastCLKState</a:t>
            </a:r>
            <a:r>
              <a:rPr lang="en-IN" sz="1050" b="0" dirty="0">
                <a:solidFill>
                  <a:srgbClr val="727C81"/>
                </a:solidFill>
                <a:effectLst/>
                <a:latin typeface="Consolas" panose="020B0609020204030204" pitchFamily="49" charset="0"/>
              </a:rPr>
              <a:t> with the current state of </a:t>
            </a:r>
            <a:r>
              <a:rPr lang="en-IN" sz="1050" b="0" dirty="0" err="1">
                <a:solidFill>
                  <a:srgbClr val="727C81"/>
                </a:solidFill>
                <a:effectLst/>
                <a:latin typeface="Consolas" panose="020B0609020204030204" pitchFamily="49" charset="0"/>
              </a:rPr>
              <a:t>CLKPin</a:t>
            </a:r>
            <a:endParaRPr lang="en-IN" sz="1050" b="0" dirty="0">
              <a:solidFill>
                <a:srgbClr val="000000"/>
              </a:solidFill>
              <a:effectLst/>
              <a:latin typeface="Consolas" panose="020B0609020204030204" pitchFamily="49" charset="0"/>
            </a:endParaRPr>
          </a:p>
          <a:p>
            <a:br>
              <a:rPr lang="en-IN" sz="1050" b="0" dirty="0">
                <a:solidFill>
                  <a:srgbClr val="000000"/>
                </a:solidFill>
                <a:effectLst/>
                <a:latin typeface="Consolas" panose="020B0609020204030204" pitchFamily="49" charset="0"/>
              </a:rPr>
            </a:br>
            <a:r>
              <a:rPr lang="en-IN" sz="1050" b="0" dirty="0">
                <a:solidFill>
                  <a:srgbClr val="0000FF"/>
                </a:solidFill>
                <a:effectLst/>
                <a:latin typeface="Consolas" panose="020B0609020204030204" pitchFamily="49" charset="0"/>
              </a:rPr>
              <a:t>void</a:t>
            </a:r>
            <a:r>
              <a:rPr lang="en-IN" sz="1050" b="0" dirty="0">
                <a:solidFill>
                  <a:srgbClr val="000000"/>
                </a:solidFill>
                <a:effectLst/>
                <a:latin typeface="Consolas" panose="020B0609020204030204" pitchFamily="49" charset="0"/>
              </a:rPr>
              <a:t> </a:t>
            </a:r>
            <a:r>
              <a:rPr lang="en-IN" sz="1050" b="0" dirty="0">
                <a:solidFill>
                  <a:srgbClr val="5E6D03"/>
                </a:solidFill>
                <a:effectLst/>
                <a:latin typeface="Consolas" panose="020B0609020204030204" pitchFamily="49" charset="0"/>
              </a:rPr>
              <a:t>loop</a:t>
            </a:r>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currentCLK</a:t>
            </a:r>
            <a:r>
              <a:rPr lang="en-IN" sz="1050" b="0" dirty="0">
                <a:solidFill>
                  <a:srgbClr val="000000"/>
                </a:solidFill>
                <a:effectLst/>
                <a:latin typeface="Consolas" panose="020B0609020204030204" pitchFamily="49" charset="0"/>
              </a:rPr>
              <a:t> = </a:t>
            </a:r>
            <a:r>
              <a:rPr lang="en-IN" sz="1050" b="0" dirty="0" err="1">
                <a:solidFill>
                  <a:srgbClr val="E97366"/>
                </a:solidFill>
                <a:effectLst/>
                <a:latin typeface="Consolas" panose="020B0609020204030204" pitchFamily="49" charset="0"/>
              </a:rPr>
              <a:t>digitalRead</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CLKPin</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if</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currentCLK</a:t>
            </a:r>
            <a:r>
              <a:rPr lang="en-IN" sz="1050" b="0" dirty="0">
                <a:solidFill>
                  <a:srgbClr val="000000"/>
                </a:solidFill>
                <a:effectLst/>
                <a:latin typeface="Consolas" panose="020B0609020204030204" pitchFamily="49" charset="0"/>
              </a:rPr>
              <a:t> != </a:t>
            </a:r>
            <a:r>
              <a:rPr lang="en-IN" sz="1050" b="0" dirty="0" err="1">
                <a:solidFill>
                  <a:srgbClr val="000000"/>
                </a:solidFill>
                <a:effectLst/>
                <a:latin typeface="Consolas" panose="020B0609020204030204" pitchFamily="49" charset="0"/>
              </a:rPr>
              <a:t>lastCLKState</a:t>
            </a:r>
            <a:r>
              <a:rPr lang="en-IN" sz="1050" b="0" dirty="0">
                <a:solidFill>
                  <a:srgbClr val="000000"/>
                </a:solidFill>
                <a:effectLst/>
                <a:latin typeface="Consolas" panose="020B0609020204030204" pitchFamily="49" charset="0"/>
              </a:rPr>
              <a:t>) { </a:t>
            </a:r>
            <a:r>
              <a:rPr lang="en-IN" sz="1050" b="0" dirty="0">
                <a:solidFill>
                  <a:srgbClr val="727C81"/>
                </a:solidFill>
                <a:effectLst/>
                <a:latin typeface="Consolas" panose="020B0609020204030204" pitchFamily="49" charset="0"/>
              </a:rPr>
              <a:t>// If the CLK state has changed</a:t>
            </a:r>
            <a:endParaRPr lang="en-IN" sz="1050" b="0" dirty="0">
              <a:solidFill>
                <a:srgbClr val="000000"/>
              </a:solidFill>
              <a:effectLst/>
              <a:latin typeface="Consolas" panose="020B0609020204030204" pitchFamily="49" charset="0"/>
            </a:endParaRPr>
          </a:p>
          <a:p>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if</a:t>
            </a:r>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digitalRead</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DTPin</a:t>
            </a:r>
            <a:r>
              <a:rPr lang="en-IN" sz="1050" b="0" dirty="0">
                <a:solidFill>
                  <a:srgbClr val="000000"/>
                </a:solidFill>
                <a:effectLst/>
                <a:latin typeface="Consolas" panose="020B0609020204030204" pitchFamily="49" charset="0"/>
              </a:rPr>
              <a:t>) != </a:t>
            </a:r>
            <a:r>
              <a:rPr lang="en-IN" sz="1050" b="0" dirty="0" err="1">
                <a:solidFill>
                  <a:srgbClr val="000000"/>
                </a:solidFill>
                <a:effectLst/>
                <a:latin typeface="Consolas" panose="020B0609020204030204" pitchFamily="49" charset="0"/>
              </a:rPr>
              <a:t>currentCLK</a:t>
            </a:r>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      </a:t>
            </a:r>
            <a:r>
              <a:rPr lang="en-IN" sz="1050" b="1" dirty="0" err="1">
                <a:solidFill>
                  <a:srgbClr val="E97366"/>
                </a:solidFill>
                <a:effectLst/>
                <a:latin typeface="Consolas" panose="020B0609020204030204" pitchFamily="49" charset="0"/>
              </a:rPr>
              <a:t>Serial</a:t>
            </a:r>
            <a:r>
              <a:rPr lang="en-IN" sz="1050" b="0" dirty="0" err="1">
                <a:solidFill>
                  <a:srgbClr val="000000"/>
                </a:solidFill>
                <a:effectLst/>
                <a:latin typeface="Consolas" panose="020B0609020204030204" pitchFamily="49" charset="0"/>
              </a:rPr>
              <a:t>.</a:t>
            </a:r>
            <a:r>
              <a:rPr lang="en-IN" sz="1050" b="0" dirty="0" err="1">
                <a:solidFill>
                  <a:srgbClr val="E97366"/>
                </a:solidFill>
                <a:effectLst/>
                <a:latin typeface="Consolas" panose="020B0609020204030204" pitchFamily="49" charset="0"/>
              </a:rPr>
              <a:t>println</a:t>
            </a:r>
            <a:r>
              <a:rPr lang="en-IN" sz="1050" b="0" dirty="0">
                <a:solidFill>
                  <a:srgbClr val="000000"/>
                </a:solidFill>
                <a:effectLst/>
                <a:latin typeface="Consolas" panose="020B0609020204030204" pitchFamily="49" charset="0"/>
              </a:rPr>
              <a:t>(</a:t>
            </a:r>
            <a:r>
              <a:rPr lang="en-IN" sz="1050" b="0" dirty="0">
                <a:solidFill>
                  <a:srgbClr val="A31515"/>
                </a:solidFill>
                <a:effectLst/>
                <a:latin typeface="Consolas" panose="020B0609020204030204" pitchFamily="49" charset="0"/>
              </a:rPr>
              <a:t>"Rotated clockwise"</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 </a:t>
            </a:r>
            <a:r>
              <a:rPr lang="en-IN" sz="1050" b="0" dirty="0">
                <a:solidFill>
                  <a:srgbClr val="0000FF"/>
                </a:solidFill>
                <a:effectLst/>
                <a:latin typeface="Consolas" panose="020B0609020204030204" pitchFamily="49" charset="0"/>
              </a:rPr>
              <a:t>else</a:t>
            </a:r>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      </a:t>
            </a:r>
            <a:r>
              <a:rPr lang="en-IN" sz="1050" b="1" dirty="0" err="1">
                <a:solidFill>
                  <a:srgbClr val="E97366"/>
                </a:solidFill>
                <a:effectLst/>
                <a:latin typeface="Consolas" panose="020B0609020204030204" pitchFamily="49" charset="0"/>
              </a:rPr>
              <a:t>Serial</a:t>
            </a:r>
            <a:r>
              <a:rPr lang="en-IN" sz="1050" b="0" dirty="0" err="1">
                <a:solidFill>
                  <a:srgbClr val="000000"/>
                </a:solidFill>
                <a:effectLst/>
                <a:latin typeface="Consolas" panose="020B0609020204030204" pitchFamily="49" charset="0"/>
              </a:rPr>
              <a:t>.</a:t>
            </a:r>
            <a:r>
              <a:rPr lang="en-IN" sz="1050" b="0" dirty="0" err="1">
                <a:solidFill>
                  <a:srgbClr val="E97366"/>
                </a:solidFill>
                <a:effectLst/>
                <a:latin typeface="Consolas" panose="020B0609020204030204" pitchFamily="49" charset="0"/>
              </a:rPr>
              <a:t>println</a:t>
            </a:r>
            <a:r>
              <a:rPr lang="en-IN" sz="1050" b="0" dirty="0">
                <a:solidFill>
                  <a:srgbClr val="000000"/>
                </a:solidFill>
                <a:effectLst/>
                <a:latin typeface="Consolas" panose="020B0609020204030204" pitchFamily="49" charset="0"/>
              </a:rPr>
              <a:t>(</a:t>
            </a:r>
            <a:r>
              <a:rPr lang="en-IN" sz="1050" b="0" dirty="0">
                <a:solidFill>
                  <a:srgbClr val="A31515"/>
                </a:solidFill>
                <a:effectLst/>
                <a:latin typeface="Consolas" panose="020B0609020204030204" pitchFamily="49" charset="0"/>
              </a:rPr>
              <a:t>"Rotated counterclockwise"</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lastCLKState</a:t>
            </a:r>
            <a:r>
              <a:rPr lang="en-IN" sz="1050" b="0" dirty="0">
                <a:solidFill>
                  <a:srgbClr val="000000"/>
                </a:solidFill>
                <a:effectLst/>
                <a:latin typeface="Consolas" panose="020B0609020204030204" pitchFamily="49" charset="0"/>
              </a:rPr>
              <a:t> = </a:t>
            </a:r>
            <a:r>
              <a:rPr lang="en-IN" sz="1050" b="0" dirty="0" err="1">
                <a:solidFill>
                  <a:srgbClr val="000000"/>
                </a:solidFill>
                <a:effectLst/>
                <a:latin typeface="Consolas" panose="020B0609020204030204" pitchFamily="49" charset="0"/>
              </a:rPr>
              <a:t>currentCLK</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Update </a:t>
            </a:r>
            <a:r>
              <a:rPr lang="en-IN" sz="1050" b="0" dirty="0" err="1">
                <a:solidFill>
                  <a:srgbClr val="727C81"/>
                </a:solidFill>
                <a:effectLst/>
                <a:latin typeface="Consolas" panose="020B0609020204030204" pitchFamily="49" charset="0"/>
              </a:rPr>
              <a:t>lastCLKState</a:t>
            </a:r>
            <a:r>
              <a:rPr lang="en-IN" sz="1050" b="0" dirty="0">
                <a:solidFill>
                  <a:srgbClr val="727C81"/>
                </a:solidFill>
                <a:effectLst/>
                <a:latin typeface="Consolas" panose="020B0609020204030204" pitchFamily="49" charset="0"/>
              </a:rPr>
              <a:t> with the new state</a:t>
            </a:r>
            <a:endParaRPr lang="en-IN" sz="1050" b="0" dirty="0">
              <a:solidFill>
                <a:srgbClr val="000000"/>
              </a:solidFill>
              <a:effectLst/>
              <a:latin typeface="Consolas" panose="020B0609020204030204" pitchFamily="49" charset="0"/>
            </a:endParaRPr>
          </a:p>
          <a:p>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a:t>
            </a:r>
          </a:p>
          <a:p>
            <a:br>
              <a:rPr lang="en-IN" sz="1050" b="0" dirty="0">
                <a:solidFill>
                  <a:srgbClr val="000000"/>
                </a:solidFill>
                <a:effectLst/>
                <a:latin typeface="Consolas" panose="020B0609020204030204" pitchFamily="49" charset="0"/>
              </a:rPr>
            </a:br>
            <a:endParaRPr lang="en-IN" sz="1050"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3074" name="Picture 2" descr="Beaglebone Black Odometry – oroboto">
            <a:extLst>
              <a:ext uri="{FF2B5EF4-FFF2-40B4-BE49-F238E27FC236}">
                <a16:creationId xmlns:a16="http://schemas.microsoft.com/office/drawing/2014/main" id="{F8DC3F1E-608C-5D34-679E-09A179CA2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6090" y="909725"/>
            <a:ext cx="2530475" cy="23533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to Calculate the Velocity of a DC Motor With Encoder – Automatic Addison">
            <a:extLst>
              <a:ext uri="{FF2B5EF4-FFF2-40B4-BE49-F238E27FC236}">
                <a16:creationId xmlns:a16="http://schemas.microsoft.com/office/drawing/2014/main" id="{576506BE-E87D-C777-AC1C-A5C6B4CF7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5798" y="3594934"/>
            <a:ext cx="2964759" cy="227298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ow Odometers Work | HowStuffWorks">
            <a:extLst>
              <a:ext uri="{FF2B5EF4-FFF2-40B4-BE49-F238E27FC236}">
                <a16:creationId xmlns:a16="http://schemas.microsoft.com/office/drawing/2014/main" id="{1234DF66-48E3-82FD-C1E2-FC5CCD81B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732" y="3764900"/>
            <a:ext cx="3557156" cy="200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005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A18BA714-81E0-63F4-A799-FFFAB4190C97}"/>
              </a:ext>
            </a:extLst>
          </p:cNvPr>
          <p:cNvPicPr>
            <a:picLocks noGrp="1" noChangeAspect="1"/>
          </p:cNvPicPr>
          <p:nvPr>
            <p:ph idx="1"/>
          </p:nvPr>
        </p:nvPicPr>
        <p:blipFill>
          <a:blip r:embed="rId2"/>
          <a:stretch>
            <a:fillRect/>
          </a:stretch>
        </p:blipFill>
        <p:spPr>
          <a:xfrm>
            <a:off x="642938" y="923925"/>
            <a:ext cx="3786188" cy="3894138"/>
          </a:xfrm>
        </p:spPr>
      </p:pic>
      <p:pic>
        <p:nvPicPr>
          <p:cNvPr id="7" name="Picture 6">
            <a:extLst>
              <a:ext uri="{FF2B5EF4-FFF2-40B4-BE49-F238E27FC236}">
                <a16:creationId xmlns:a16="http://schemas.microsoft.com/office/drawing/2014/main" id="{B594BF2F-EF0E-8BD4-66AD-172B1CA8AB89}"/>
              </a:ext>
            </a:extLst>
          </p:cNvPr>
          <p:cNvPicPr>
            <a:picLocks noChangeAspect="1"/>
          </p:cNvPicPr>
          <p:nvPr/>
        </p:nvPicPr>
        <p:blipFill>
          <a:blip r:embed="rId3"/>
          <a:stretch>
            <a:fillRect/>
          </a:stretch>
        </p:blipFill>
        <p:spPr>
          <a:xfrm>
            <a:off x="4583983" y="1496794"/>
            <a:ext cx="7043738" cy="3422650"/>
          </a:xfrm>
          <a:prstGeom prst="rect">
            <a:avLst/>
          </a:prstGeom>
        </p:spPr>
      </p:pic>
      <p:sp>
        <p:nvSpPr>
          <p:cNvPr id="2" name="Title 1">
            <a:extLst>
              <a:ext uri="{FF2B5EF4-FFF2-40B4-BE49-F238E27FC236}">
                <a16:creationId xmlns:a16="http://schemas.microsoft.com/office/drawing/2014/main" id="{C89038BB-989C-710D-C664-111F78DA9A4A}"/>
              </a:ext>
            </a:extLst>
          </p:cNvPr>
          <p:cNvSpPr>
            <a:spLocks noGrp="1"/>
          </p:cNvSpPr>
          <p:nvPr>
            <p:ph type="title"/>
          </p:nvPr>
        </p:nvSpPr>
        <p:spPr>
          <a:xfrm>
            <a:off x="642938" y="5460873"/>
            <a:ext cx="10515600" cy="94266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PICO – OLED</a:t>
            </a:r>
          </a:p>
        </p:txBody>
      </p:sp>
    </p:spTree>
    <p:extLst>
      <p:ext uri="{BB962C8B-B14F-4D97-AF65-F5344CB8AC3E}">
        <p14:creationId xmlns:p14="http://schemas.microsoft.com/office/powerpoint/2010/main" val="4216677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What is OLED's</a:t>
            </a:r>
            <a:endParaRPr dirty="0"/>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a:t>An OLED is a solid-state device consisting of a thin, carbon-based semiconductor layer that emits light when electricity is applied by adjacent electrodes. In order for light to escape from the device, at least one of the electrodes must be transparent</a:t>
            </a:r>
            <a:endParaRPr/>
          </a:p>
        </p:txBody>
      </p:sp>
      <p:pic>
        <p:nvPicPr>
          <p:cNvPr id="62" name="Google Shape;62;p14"/>
          <p:cNvPicPr preferRelativeResize="0"/>
          <p:nvPr/>
        </p:nvPicPr>
        <p:blipFill>
          <a:blip r:embed="rId3">
            <a:alphaModFix/>
          </a:blip>
          <a:stretch>
            <a:fillRect/>
          </a:stretch>
        </p:blipFill>
        <p:spPr>
          <a:xfrm>
            <a:off x="122701" y="3283467"/>
            <a:ext cx="7108967" cy="2677400"/>
          </a:xfrm>
          <a:prstGeom prst="rect">
            <a:avLst/>
          </a:prstGeom>
          <a:noFill/>
          <a:ln>
            <a:noFill/>
          </a:ln>
        </p:spPr>
      </p:pic>
      <p:sp>
        <p:nvSpPr>
          <p:cNvPr id="63" name="Google Shape;63;p14"/>
          <p:cNvSpPr txBox="1"/>
          <p:nvPr/>
        </p:nvSpPr>
        <p:spPr>
          <a:xfrm>
            <a:off x="7610462" y="3437247"/>
            <a:ext cx="4000000" cy="2369839"/>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2"/>
              </a:buClr>
              <a:buSzPts val="1800"/>
              <a:buAutoNum type="arabicPeriod"/>
            </a:pPr>
            <a:r>
              <a:rPr lang="en" sz="2400" dirty="0">
                <a:solidFill>
                  <a:schemeClr val="dk2"/>
                </a:solidFill>
              </a:rPr>
              <a:t>Cathode 2000A</a:t>
            </a:r>
            <a:endParaRPr sz="2400" dirty="0">
              <a:solidFill>
                <a:schemeClr val="dk2"/>
              </a:solidFill>
            </a:endParaRPr>
          </a:p>
          <a:p>
            <a:pPr marL="609585" indent="-457189">
              <a:lnSpc>
                <a:spcPct val="115000"/>
              </a:lnSpc>
              <a:buClr>
                <a:schemeClr val="dk2"/>
              </a:buClr>
              <a:buSzPts val="1800"/>
              <a:buAutoNum type="arabicPeriod"/>
            </a:pPr>
            <a:r>
              <a:rPr lang="en" sz="2400" dirty="0">
                <a:solidFill>
                  <a:schemeClr val="dk2"/>
                </a:solidFill>
              </a:rPr>
              <a:t>Emissive Layer 800A</a:t>
            </a:r>
            <a:endParaRPr sz="2400" dirty="0">
              <a:solidFill>
                <a:schemeClr val="dk2"/>
              </a:solidFill>
            </a:endParaRPr>
          </a:p>
          <a:p>
            <a:pPr marL="609585" indent="-457189">
              <a:lnSpc>
                <a:spcPct val="115000"/>
              </a:lnSpc>
              <a:buClr>
                <a:schemeClr val="dk2"/>
              </a:buClr>
              <a:buSzPts val="1800"/>
              <a:buAutoNum type="arabicPeriod"/>
            </a:pPr>
            <a:r>
              <a:rPr lang="en" sz="2400" dirty="0">
                <a:solidFill>
                  <a:schemeClr val="dk2"/>
                </a:solidFill>
              </a:rPr>
              <a:t>Photon Radiation</a:t>
            </a:r>
            <a:endParaRPr sz="2400" dirty="0">
              <a:solidFill>
                <a:schemeClr val="dk2"/>
              </a:solidFill>
            </a:endParaRPr>
          </a:p>
          <a:p>
            <a:pPr marL="609585" indent="-457189">
              <a:lnSpc>
                <a:spcPct val="115000"/>
              </a:lnSpc>
              <a:buClr>
                <a:schemeClr val="dk2"/>
              </a:buClr>
              <a:buSzPts val="1800"/>
              <a:buAutoNum type="arabicPeriod"/>
            </a:pPr>
            <a:r>
              <a:rPr lang="en" sz="2400" dirty="0">
                <a:solidFill>
                  <a:schemeClr val="dk2"/>
                </a:solidFill>
              </a:rPr>
              <a:t>Conductive Layer 1200A</a:t>
            </a:r>
            <a:endParaRPr sz="2400" dirty="0">
              <a:solidFill>
                <a:schemeClr val="dk2"/>
              </a:solidFill>
            </a:endParaRPr>
          </a:p>
          <a:p>
            <a:pPr marL="609585" indent="-457189">
              <a:lnSpc>
                <a:spcPct val="115000"/>
              </a:lnSpc>
              <a:buClr>
                <a:schemeClr val="dk2"/>
              </a:buClr>
              <a:buSzPts val="1800"/>
              <a:buAutoNum type="arabicPeriod"/>
            </a:pPr>
            <a:r>
              <a:rPr lang="en" sz="2400" dirty="0">
                <a:solidFill>
                  <a:schemeClr val="dk2"/>
                </a:solidFill>
              </a:rPr>
              <a:t>Anode 1500A</a:t>
            </a:r>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86FA6D94-629E-AB37-002F-FDC7AD7A336F}"/>
              </a:ext>
            </a:extLst>
          </p:cNvPr>
          <p:cNvPicPr>
            <a:picLocks noGrp="1" noChangeAspect="1"/>
          </p:cNvPicPr>
          <p:nvPr>
            <p:ph idx="1"/>
          </p:nvPr>
        </p:nvPicPr>
        <p:blipFill>
          <a:blip r:embed="rId2"/>
          <a:stretch>
            <a:fillRect/>
          </a:stretch>
        </p:blipFill>
        <p:spPr>
          <a:xfrm>
            <a:off x="1162050" y="1844675"/>
            <a:ext cx="4319588" cy="4449763"/>
          </a:xfrm>
        </p:spPr>
      </p:pic>
      <p:pic>
        <p:nvPicPr>
          <p:cNvPr id="10" name="Picture 9">
            <a:extLst>
              <a:ext uri="{FF2B5EF4-FFF2-40B4-BE49-F238E27FC236}">
                <a16:creationId xmlns:a16="http://schemas.microsoft.com/office/drawing/2014/main" id="{7BCD5505-04A2-7C0B-0F59-69B75CCE86A7}"/>
              </a:ext>
            </a:extLst>
          </p:cNvPr>
          <p:cNvPicPr>
            <a:picLocks noChangeAspect="1"/>
          </p:cNvPicPr>
          <p:nvPr/>
        </p:nvPicPr>
        <p:blipFill>
          <a:blip r:embed="rId3"/>
          <a:stretch>
            <a:fillRect/>
          </a:stretch>
        </p:blipFill>
        <p:spPr>
          <a:xfrm>
            <a:off x="5548313" y="1844675"/>
            <a:ext cx="5478463" cy="2181225"/>
          </a:xfrm>
          <a:prstGeom prst="rect">
            <a:avLst/>
          </a:prstGeom>
        </p:spPr>
      </p:pic>
      <p:pic>
        <p:nvPicPr>
          <p:cNvPr id="1025" name="Picture 1" descr="Adafruit SSD1306 by &#10;Adatrwt &#10;2.5.g installed &#10;SSD1306 oled driver library for &#10;monochrome 128x64 and 128x32 &#10;displays SSDI 306 oleo driver librar.„ &#10;More info &#10;2_5.9 v &#10;REMOVE ">
            <a:extLst>
              <a:ext uri="{FF2B5EF4-FFF2-40B4-BE49-F238E27FC236}">
                <a16:creationId xmlns:a16="http://schemas.microsoft.com/office/drawing/2014/main" id="{872A99C9-1B01-059D-F731-4C31DDBDD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8313" y="4092575"/>
            <a:ext cx="2705100" cy="2200275"/>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Adafruit GFX Library by &#10;Adatrut &#10;1.11 installed &#10;Adafruit GFX graphics core library, &#10;this is the 'core' class that all Our &#10;Other graphics libraries derive fro... &#10;More info &#10;1&lt;19 v &#10;REMOVE ">
            <a:extLst>
              <a:ext uri="{FF2B5EF4-FFF2-40B4-BE49-F238E27FC236}">
                <a16:creationId xmlns:a16="http://schemas.microsoft.com/office/drawing/2014/main" id="{89B9DA3F-FA1C-8FD8-191D-953959EC6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675" y="4092575"/>
            <a:ext cx="2705100" cy="220027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9038BB-989C-710D-C664-111F78DA9A4A}"/>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PICO – OLED </a:t>
            </a:r>
            <a:r>
              <a:rPr lang="en-US" sz="5200" kern="1200">
                <a:solidFill>
                  <a:schemeClr val="tx1"/>
                </a:solidFill>
                <a:latin typeface="+mj-lt"/>
                <a:ea typeface="+mj-ea"/>
                <a:cs typeface="+mj-cs"/>
              </a:rPr>
              <a:t>libraries </a:t>
            </a:r>
          </a:p>
        </p:txBody>
      </p:sp>
    </p:spTree>
    <p:extLst>
      <p:ext uri="{BB962C8B-B14F-4D97-AF65-F5344CB8AC3E}">
        <p14:creationId xmlns:p14="http://schemas.microsoft.com/office/powerpoint/2010/main" val="529428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8411E31-DC41-961D-A53B-F37554C02DC2}"/>
              </a:ext>
            </a:extLst>
          </p:cNvPr>
          <p:cNvPicPr>
            <a:picLocks noChangeAspect="1"/>
          </p:cNvPicPr>
          <p:nvPr/>
        </p:nvPicPr>
        <p:blipFill>
          <a:blip r:embed="rId2"/>
          <a:stretch>
            <a:fillRect/>
          </a:stretch>
        </p:blipFill>
        <p:spPr>
          <a:xfrm>
            <a:off x="251912" y="0"/>
            <a:ext cx="5648826" cy="6858000"/>
          </a:xfrm>
          <a:prstGeom prst="rect">
            <a:avLst/>
          </a:prstGeom>
        </p:spPr>
      </p:pic>
      <p:sp>
        <p:nvSpPr>
          <p:cNvPr id="18" name="TextBox 17">
            <a:extLst>
              <a:ext uri="{FF2B5EF4-FFF2-40B4-BE49-F238E27FC236}">
                <a16:creationId xmlns:a16="http://schemas.microsoft.com/office/drawing/2014/main" id="{BA1FCCAF-4A96-260E-B66F-B32D509969F7}"/>
              </a:ext>
            </a:extLst>
          </p:cNvPr>
          <p:cNvSpPr txBox="1"/>
          <p:nvPr/>
        </p:nvSpPr>
        <p:spPr>
          <a:xfrm>
            <a:off x="6291264" y="1018470"/>
            <a:ext cx="5506656" cy="3970318"/>
          </a:xfrm>
          <a:prstGeom prst="rect">
            <a:avLst/>
          </a:prstGeom>
          <a:noFill/>
        </p:spPr>
        <p:txBody>
          <a:bodyPr wrap="square">
            <a:spAutoFit/>
          </a:bodyPr>
          <a:lstStyle/>
          <a:p>
            <a:r>
              <a:rPr lang="en-IN" dirty="0"/>
              <a:t>#include &lt;</a:t>
            </a:r>
            <a:r>
              <a:rPr lang="en-IN" dirty="0" err="1"/>
              <a:t>Arduino.h</a:t>
            </a:r>
            <a:r>
              <a:rPr lang="en-IN" dirty="0"/>
              <a:t>&gt;</a:t>
            </a:r>
          </a:p>
          <a:p>
            <a:r>
              <a:rPr lang="en-IN" dirty="0"/>
              <a:t>#include &lt;U8g2lib.h&gt;</a:t>
            </a:r>
          </a:p>
          <a:p>
            <a:r>
              <a:rPr lang="en-IN" dirty="0"/>
              <a:t>#include &lt;</a:t>
            </a:r>
            <a:r>
              <a:rPr lang="en-IN" dirty="0" err="1"/>
              <a:t>Wire.h</a:t>
            </a:r>
            <a:r>
              <a:rPr lang="en-IN" dirty="0"/>
              <a:t>&gt;</a:t>
            </a:r>
          </a:p>
          <a:p>
            <a:r>
              <a:rPr lang="en-IN" dirty="0"/>
              <a:t>U8G2_SSD1306_128X64_NONAME_F_HW_I2C u8g2(U8G2_R0, /* reset=*/ U8X8_PIN_NONE);</a:t>
            </a:r>
          </a:p>
          <a:p>
            <a:r>
              <a:rPr lang="en-IN" dirty="0"/>
              <a:t>void setup(void) {</a:t>
            </a:r>
          </a:p>
          <a:p>
            <a:r>
              <a:rPr lang="en-IN" dirty="0"/>
              <a:t>  u8g2.begin();</a:t>
            </a:r>
          </a:p>
          <a:p>
            <a:r>
              <a:rPr lang="en-IN" dirty="0"/>
              <a:t>}</a:t>
            </a:r>
          </a:p>
          <a:p>
            <a:r>
              <a:rPr lang="en-IN" dirty="0"/>
              <a:t>void loop(void) {</a:t>
            </a:r>
          </a:p>
          <a:p>
            <a:r>
              <a:rPr lang="en-IN" dirty="0"/>
              <a:t>  u8g2.clearBuffer();</a:t>
            </a:r>
          </a:p>
          <a:p>
            <a:r>
              <a:rPr lang="en-IN" dirty="0"/>
              <a:t>  u8g2.setFont(u8g2_font_ncenB08_tr);</a:t>
            </a:r>
          </a:p>
          <a:p>
            <a:r>
              <a:rPr lang="en-IN" dirty="0"/>
              <a:t>  u8g2.drawStr(0, 20, "ATR lab");</a:t>
            </a:r>
          </a:p>
          <a:p>
            <a:r>
              <a:rPr lang="en-IN" dirty="0"/>
              <a:t>  u8g2.sendBuffer();</a:t>
            </a:r>
          </a:p>
          <a:p>
            <a:r>
              <a:rPr lang="en-IN" dirty="0"/>
              <a:t>}</a:t>
            </a:r>
          </a:p>
        </p:txBody>
      </p:sp>
    </p:spTree>
    <p:extLst>
      <p:ext uri="{BB962C8B-B14F-4D97-AF65-F5344CB8AC3E}">
        <p14:creationId xmlns:p14="http://schemas.microsoft.com/office/powerpoint/2010/main" val="447365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F793A-234F-5965-FAE6-EC9330A2B7C8}"/>
              </a:ext>
            </a:extLst>
          </p:cNvPr>
          <p:cNvSpPr>
            <a:spLocks noGrp="1"/>
          </p:cNvSpPr>
          <p:nvPr>
            <p:ph type="title"/>
          </p:nvPr>
        </p:nvSpPr>
        <p:spPr>
          <a:xfrm>
            <a:off x="3114675" y="2613025"/>
            <a:ext cx="10515600" cy="1325563"/>
          </a:xfrm>
        </p:spPr>
        <p:txBody>
          <a:bodyPr/>
          <a:lstStyle/>
          <a:p>
            <a:r>
              <a:rPr lang="en-IN" sz="4400" b="1" i="0" dirty="0">
                <a:solidFill>
                  <a:srgbClr val="0E3D79"/>
                </a:solidFill>
                <a:effectLst/>
                <a:latin typeface="Lato" panose="020F0502020204030203" pitchFamily="34" charset="0"/>
              </a:rPr>
              <a:t>UDP – Server/Client</a:t>
            </a:r>
            <a:endParaRPr lang="en-IN" dirty="0"/>
          </a:p>
        </p:txBody>
      </p:sp>
    </p:spTree>
    <p:extLst>
      <p:ext uri="{BB962C8B-B14F-4D97-AF65-F5344CB8AC3E}">
        <p14:creationId xmlns:p14="http://schemas.microsoft.com/office/powerpoint/2010/main" val="3754260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A1FCCAF-4A96-260E-B66F-B32D509969F7}"/>
              </a:ext>
            </a:extLst>
          </p:cNvPr>
          <p:cNvSpPr txBox="1"/>
          <p:nvPr/>
        </p:nvSpPr>
        <p:spPr>
          <a:xfrm>
            <a:off x="379589" y="368093"/>
            <a:ext cx="5506656" cy="369332"/>
          </a:xfrm>
          <a:prstGeom prst="rect">
            <a:avLst/>
          </a:prstGeom>
          <a:noFill/>
        </p:spPr>
        <p:txBody>
          <a:bodyPr wrap="square">
            <a:spAutoFit/>
          </a:bodyPr>
          <a:lstStyle/>
          <a:p>
            <a:r>
              <a:rPr lang="en-IN" dirty="0"/>
              <a:t>UDP – Server(</a:t>
            </a:r>
            <a:r>
              <a:rPr lang="en-IN" dirty="0" err="1"/>
              <a:t>pico</a:t>
            </a:r>
            <a:r>
              <a:rPr lang="en-IN" dirty="0"/>
              <a:t>) and client(pc)</a:t>
            </a:r>
          </a:p>
        </p:txBody>
      </p:sp>
      <p:sp>
        <p:nvSpPr>
          <p:cNvPr id="3" name="TextBox 2">
            <a:extLst>
              <a:ext uri="{FF2B5EF4-FFF2-40B4-BE49-F238E27FC236}">
                <a16:creationId xmlns:a16="http://schemas.microsoft.com/office/drawing/2014/main" id="{B63F71B7-6CE2-CDFD-3963-91E6EA69A2CE}"/>
              </a:ext>
            </a:extLst>
          </p:cNvPr>
          <p:cNvSpPr txBox="1"/>
          <p:nvPr/>
        </p:nvSpPr>
        <p:spPr>
          <a:xfrm>
            <a:off x="587819" y="1134595"/>
            <a:ext cx="6097508" cy="5355312"/>
          </a:xfrm>
          <a:prstGeom prst="rect">
            <a:avLst/>
          </a:prstGeom>
          <a:noFill/>
        </p:spPr>
        <p:txBody>
          <a:bodyPr wrap="square">
            <a:spAutoFit/>
          </a:bodyPr>
          <a:lstStyle/>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WiFi.h</a:t>
            </a:r>
            <a:r>
              <a:rPr lang="en-IN" sz="600" b="0" dirty="0">
                <a:solidFill>
                  <a:srgbClr val="005C5F"/>
                </a:solidFill>
                <a:effectLst/>
                <a:latin typeface="Consolas" panose="020B0609020204030204" pitchFamily="49" charset="0"/>
              </a:rPr>
              <a:t>&gt;</a:t>
            </a:r>
            <a:endParaRPr lang="en-IN" sz="600" b="0" dirty="0">
              <a:solidFill>
                <a:srgbClr val="4E5B61"/>
              </a:solidFill>
              <a:effectLst/>
              <a:latin typeface="Consolas" panose="020B0609020204030204" pitchFamily="49" charset="0"/>
            </a:endParaRPr>
          </a:p>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WiFiUdp.h</a:t>
            </a:r>
            <a:r>
              <a:rPr lang="en-IN" sz="600" b="0" dirty="0">
                <a:solidFill>
                  <a:srgbClr val="005C5F"/>
                </a:solidFill>
                <a:effectLst/>
                <a:latin typeface="Consolas" panose="020B0609020204030204" pitchFamily="49" charset="0"/>
              </a:rPr>
              <a:t>&gt;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Replace these with your </a:t>
            </a:r>
            <a:r>
              <a:rPr lang="en-IN" sz="600" b="0" dirty="0" err="1">
                <a:solidFill>
                  <a:srgbClr val="95A5A6"/>
                </a:solidFill>
                <a:effectLst/>
                <a:latin typeface="Consolas" panose="020B0609020204030204" pitchFamily="49" charset="0"/>
              </a:rPr>
              <a:t>WiFi</a:t>
            </a:r>
            <a:r>
              <a:rPr lang="en-IN" sz="600" b="0" dirty="0">
                <a:solidFill>
                  <a:srgbClr val="95A5A6"/>
                </a:solidFill>
                <a:effectLst/>
                <a:latin typeface="Consolas" panose="020B0609020204030204" pitchFamily="49" charset="0"/>
              </a:rPr>
              <a:t> network settings</a:t>
            </a:r>
            <a:endParaRPr lang="en-IN" sz="600" b="0" dirty="0">
              <a:solidFill>
                <a:srgbClr val="4E5B61"/>
              </a:solidFill>
              <a:effectLst/>
              <a:latin typeface="Consolas" panose="020B0609020204030204" pitchFamily="49" charset="0"/>
            </a:endParaRP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ssid</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"SHIELD"</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password = </a:t>
            </a:r>
            <a:r>
              <a:rPr lang="en-IN" sz="600" b="0" dirty="0">
                <a:solidFill>
                  <a:srgbClr val="005C5F"/>
                </a:solidFill>
                <a:effectLst/>
                <a:latin typeface="Consolas" panose="020B0609020204030204" pitchFamily="49" charset="0"/>
              </a:rPr>
              <a:t>"AVENGERS"</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err="1">
                <a:solidFill>
                  <a:srgbClr val="4E5B61"/>
                </a:solidFill>
                <a:effectLst/>
                <a:latin typeface="Consolas" panose="020B0609020204030204" pitchFamily="49" charset="0"/>
              </a:rPr>
              <a:t>WiFiUDP</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udp</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unsigned</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localPort</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8888</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Local port to listen on</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setup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115200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95A5A6"/>
                </a:solidFill>
                <a:effectLst/>
                <a:latin typeface="Consolas" panose="020B0609020204030204" pitchFamily="49" charset="0"/>
              </a:rPr>
              <a:t>  // Connect to </a:t>
            </a:r>
            <a:r>
              <a:rPr lang="en-IN" sz="600" b="0" dirty="0" err="1">
                <a:solidFill>
                  <a:srgbClr val="95A5A6"/>
                </a:solidFill>
                <a:effectLst/>
                <a:latin typeface="Consolas" panose="020B0609020204030204" pitchFamily="49" charset="0"/>
              </a:rPr>
              <a:t>WiFi</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ssid</a:t>
            </a:r>
            <a:r>
              <a:rPr lang="en-IN" sz="600" b="0" dirty="0">
                <a:solidFill>
                  <a:srgbClr val="4E5B61"/>
                </a:solidFill>
                <a:effectLst/>
                <a:latin typeface="Consolas" panose="020B0609020204030204" pitchFamily="49" charset="0"/>
              </a:rPr>
              <a:t>, password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while</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status</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 WL_CONNECTED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delay</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500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a:t>
            </a:r>
            <a:r>
              <a:rPr lang="en-IN" sz="600" b="0" dirty="0" err="1">
                <a:solidFill>
                  <a:srgbClr val="005C5F"/>
                </a:solidFill>
                <a:effectLst/>
                <a:latin typeface="Consolas" panose="020B0609020204030204" pitchFamily="49" charset="0"/>
              </a:rPr>
              <a:t>WiFi</a:t>
            </a:r>
            <a:r>
              <a:rPr lang="en-IN" sz="600" b="0" dirty="0">
                <a:solidFill>
                  <a:srgbClr val="005C5F"/>
                </a:solidFill>
                <a:effectLst/>
                <a:latin typeface="Consolas" panose="020B0609020204030204" pitchFamily="49" charset="0"/>
              </a:rPr>
              <a:t> connected"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"IP address: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localIP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Start UDP</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localPort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"UDP server started on port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localPort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loop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packetSize</a:t>
            </a:r>
            <a:r>
              <a:rPr lang="en-IN" sz="600" b="0" dirty="0">
                <a:solidFill>
                  <a:srgbClr val="4E5B61"/>
                </a:solidFill>
                <a:effectLst/>
                <a:latin typeface="Consolas" panose="020B0609020204030204" pitchFamily="49" charset="0"/>
              </a:rPr>
              <a:t> = </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parsePacket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if</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packetSize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95A5A6"/>
                </a:solidFill>
                <a:effectLst/>
                <a:latin typeface="Consolas" panose="020B0609020204030204" pitchFamily="49" charset="0"/>
              </a:rPr>
              <a:t>    // Received a packet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"Received packet of size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packetSize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"From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IPAddress</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remoteIp</a:t>
            </a:r>
            <a:r>
              <a:rPr lang="en-IN" sz="600" b="0" dirty="0">
                <a:solidFill>
                  <a:srgbClr val="4E5B61"/>
                </a:solidFill>
                <a:effectLst/>
                <a:latin typeface="Consolas" panose="020B0609020204030204" pitchFamily="49" charset="0"/>
              </a:rPr>
              <a:t> = </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remoteIP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for</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&lt; </a:t>
            </a:r>
            <a:r>
              <a:rPr lang="en-IN" sz="600" b="0" dirty="0">
                <a:solidFill>
                  <a:srgbClr val="005C5F"/>
                </a:solidFill>
                <a:effectLst/>
                <a:latin typeface="Consolas" panose="020B0609020204030204" pitchFamily="49" charset="0"/>
              </a:rPr>
              <a:t>4</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remoteIp</a:t>
            </a:r>
            <a:r>
              <a:rPr lang="en-IN" sz="600" b="0" dirty="0">
                <a:solidFill>
                  <a:srgbClr val="4E5B61"/>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DEC</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if</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&lt; </a:t>
            </a:r>
            <a:r>
              <a:rPr lang="en-IN" sz="600" b="0" dirty="0">
                <a:solidFill>
                  <a:srgbClr val="005C5F"/>
                </a:solidFill>
                <a:effectLst/>
                <a:latin typeface="Consolas" panose="020B0609020204030204" pitchFamily="49" charset="0"/>
              </a:rPr>
              <a:t>3</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 port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remotePort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Read the packet into a string</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String </a:t>
            </a:r>
            <a:r>
              <a:rPr lang="en-IN" sz="600" b="0" dirty="0" err="1">
                <a:solidFill>
                  <a:srgbClr val="4E5B61"/>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while</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available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 += </a:t>
            </a:r>
            <a:r>
              <a:rPr lang="en-IN" sz="600" b="0" dirty="0">
                <a:solidFill>
                  <a:srgbClr val="434F54"/>
                </a:solidFill>
                <a:effectLst/>
                <a:latin typeface="Consolas" panose="020B0609020204030204" pitchFamily="49" charset="0"/>
              </a:rPr>
              <a:t>(</a:t>
            </a:r>
            <a:r>
              <a:rPr lang="en-IN" sz="600" b="0" dirty="0">
                <a:solidFill>
                  <a:srgbClr val="00979D"/>
                </a:solidFill>
                <a:effectLst/>
                <a:latin typeface="Consolas" panose="020B0609020204030204" pitchFamily="49" charset="0"/>
              </a:rPr>
              <a:t>char</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read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"Contents: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incomingPacket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endParaRPr lang="en-IN" sz="600" b="0" dirty="0">
              <a:solidFill>
                <a:srgbClr val="4E5B6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7A957B77-8F4D-03BE-45CC-4FE4708BC823}"/>
              </a:ext>
            </a:extLst>
          </p:cNvPr>
          <p:cNvSpPr txBox="1"/>
          <p:nvPr/>
        </p:nvSpPr>
        <p:spPr>
          <a:xfrm>
            <a:off x="379589" y="838375"/>
            <a:ext cx="6097508" cy="369332"/>
          </a:xfrm>
          <a:prstGeom prst="rect">
            <a:avLst/>
          </a:prstGeom>
          <a:noFill/>
        </p:spPr>
        <p:txBody>
          <a:bodyPr wrap="square">
            <a:spAutoFit/>
          </a:bodyPr>
          <a:lstStyle/>
          <a:p>
            <a:r>
              <a:rPr lang="en-IN" dirty="0"/>
              <a:t>Upload the code into </a:t>
            </a:r>
            <a:r>
              <a:rPr lang="en-IN" dirty="0" err="1"/>
              <a:t>pico</a:t>
            </a:r>
            <a:endParaRPr lang="en-IN" dirty="0"/>
          </a:p>
        </p:txBody>
      </p:sp>
      <p:sp>
        <p:nvSpPr>
          <p:cNvPr id="7" name="TextBox 6">
            <a:extLst>
              <a:ext uri="{FF2B5EF4-FFF2-40B4-BE49-F238E27FC236}">
                <a16:creationId xmlns:a16="http://schemas.microsoft.com/office/drawing/2014/main" id="{F3D57EC9-0CD8-29AF-2CED-26252FE69821}"/>
              </a:ext>
            </a:extLst>
          </p:cNvPr>
          <p:cNvSpPr txBox="1"/>
          <p:nvPr/>
        </p:nvSpPr>
        <p:spPr>
          <a:xfrm>
            <a:off x="6893557" y="737425"/>
            <a:ext cx="6097508" cy="1200329"/>
          </a:xfrm>
          <a:prstGeom prst="rect">
            <a:avLst/>
          </a:prstGeom>
          <a:noFill/>
        </p:spPr>
        <p:txBody>
          <a:bodyPr wrap="square">
            <a:spAutoFit/>
          </a:bodyPr>
          <a:lstStyle/>
          <a:p>
            <a:r>
              <a:rPr lang="en-IN" dirty="0"/>
              <a:t>Run the python code using terminal</a:t>
            </a:r>
          </a:p>
          <a:p>
            <a:endParaRPr lang="en-IN" dirty="0"/>
          </a:p>
          <a:p>
            <a:endParaRPr lang="en-IN" dirty="0"/>
          </a:p>
          <a:p>
            <a:endParaRPr lang="en-IN" dirty="0"/>
          </a:p>
        </p:txBody>
      </p:sp>
      <p:sp>
        <p:nvSpPr>
          <p:cNvPr id="9" name="TextBox 8">
            <a:extLst>
              <a:ext uri="{FF2B5EF4-FFF2-40B4-BE49-F238E27FC236}">
                <a16:creationId xmlns:a16="http://schemas.microsoft.com/office/drawing/2014/main" id="{4A081F27-FBA7-B994-3A29-5118C974153B}"/>
              </a:ext>
            </a:extLst>
          </p:cNvPr>
          <p:cNvSpPr txBox="1"/>
          <p:nvPr/>
        </p:nvSpPr>
        <p:spPr>
          <a:xfrm>
            <a:off x="6856687" y="1207707"/>
            <a:ext cx="6495860" cy="2677656"/>
          </a:xfrm>
          <a:prstGeom prst="rect">
            <a:avLst/>
          </a:prstGeom>
          <a:noFill/>
        </p:spPr>
        <p:txBody>
          <a:bodyPr wrap="square">
            <a:spAutoFit/>
          </a:bodyPr>
          <a:lstStyle/>
          <a:p>
            <a:r>
              <a:rPr lang="en-IN" sz="600" b="0" dirty="0">
                <a:solidFill>
                  <a:srgbClr val="C586C0"/>
                </a:solidFill>
                <a:effectLst/>
                <a:latin typeface="Consolas" panose="020B0609020204030204" pitchFamily="49" charset="0"/>
              </a:rPr>
              <a:t>import</a:t>
            </a:r>
            <a:r>
              <a:rPr lang="en-IN" sz="600" b="0" dirty="0">
                <a:solidFill>
                  <a:srgbClr val="CCCCCC"/>
                </a:solidFill>
                <a:effectLst/>
                <a:latin typeface="Consolas" panose="020B0609020204030204" pitchFamily="49" charset="0"/>
              </a:rPr>
              <a:t> </a:t>
            </a:r>
            <a:r>
              <a:rPr lang="en-IN" sz="600" b="0" dirty="0">
                <a:solidFill>
                  <a:srgbClr val="4EC9B0"/>
                </a:solidFill>
                <a:effectLst/>
                <a:latin typeface="Consolas" panose="020B0609020204030204" pitchFamily="49" charset="0"/>
              </a:rPr>
              <a:t>socket</a:t>
            </a:r>
            <a:endParaRPr lang="en-IN" sz="600" b="0" dirty="0">
              <a:solidFill>
                <a:srgbClr val="CCCCCC"/>
              </a:solidFill>
              <a:effectLst/>
              <a:latin typeface="Consolas" panose="020B0609020204030204" pitchFamily="49" charset="0"/>
            </a:endParaRPr>
          </a:p>
          <a:p>
            <a:br>
              <a:rPr lang="en-IN" sz="600" b="0" dirty="0">
                <a:solidFill>
                  <a:srgbClr val="CCCCCC"/>
                </a:solidFill>
                <a:effectLst/>
                <a:latin typeface="Consolas" panose="020B0609020204030204" pitchFamily="49" charset="0"/>
              </a:rPr>
            </a:br>
            <a:r>
              <a:rPr lang="en-IN" sz="600" b="0" dirty="0">
                <a:solidFill>
                  <a:srgbClr val="6A9955"/>
                </a:solidFill>
                <a:effectLst/>
                <a:latin typeface="Consolas" panose="020B0609020204030204" pitchFamily="49" charset="0"/>
              </a:rPr>
              <a:t># Server IP and Port</a:t>
            </a:r>
            <a:endParaRPr lang="en-IN" sz="600" b="0" dirty="0">
              <a:solidFill>
                <a:srgbClr val="CCCCCC"/>
              </a:solidFill>
              <a:effectLst/>
              <a:latin typeface="Consolas" panose="020B0609020204030204" pitchFamily="49" charset="0"/>
            </a:endParaRPr>
          </a:p>
          <a:p>
            <a:r>
              <a:rPr lang="en-IN" sz="600" b="0" dirty="0" err="1">
                <a:solidFill>
                  <a:srgbClr val="9CDCFE"/>
                </a:solidFill>
                <a:effectLst/>
                <a:latin typeface="Consolas" panose="020B0609020204030204" pitchFamily="49" charset="0"/>
              </a:rPr>
              <a:t>server_ip</a:t>
            </a:r>
            <a:r>
              <a:rPr lang="en-IN" sz="600" b="0" dirty="0">
                <a:solidFill>
                  <a:srgbClr val="CCCCCC"/>
                </a:solidFill>
                <a:effectLst/>
                <a:latin typeface="Consolas" panose="020B0609020204030204" pitchFamily="49" charset="0"/>
              </a:rPr>
              <a:t> </a:t>
            </a:r>
            <a:r>
              <a:rPr lang="en-IN" sz="600" b="0" dirty="0">
                <a:solidFill>
                  <a:srgbClr val="D4D4D4"/>
                </a:solidFill>
                <a:effectLst/>
                <a:latin typeface="Consolas" panose="020B0609020204030204" pitchFamily="49" charset="0"/>
              </a:rPr>
              <a:t>=</a:t>
            </a:r>
            <a:r>
              <a:rPr lang="en-IN" sz="600" b="0" dirty="0">
                <a:solidFill>
                  <a:srgbClr val="CCCCCC"/>
                </a:solidFill>
                <a:effectLst/>
                <a:latin typeface="Consolas" panose="020B0609020204030204" pitchFamily="49" charset="0"/>
              </a:rPr>
              <a:t> </a:t>
            </a:r>
            <a:r>
              <a:rPr lang="en-IN" sz="600" b="0" dirty="0">
                <a:solidFill>
                  <a:srgbClr val="CE9178"/>
                </a:solidFill>
                <a:effectLst/>
                <a:latin typeface="Consolas" panose="020B0609020204030204" pitchFamily="49" charset="0"/>
              </a:rPr>
              <a:t>"192.168.252.124"</a:t>
            </a:r>
            <a:r>
              <a:rPr lang="en-IN" sz="600" b="0" dirty="0">
                <a:solidFill>
                  <a:srgbClr val="CCCCCC"/>
                </a:solidFill>
                <a:effectLst/>
                <a:latin typeface="Consolas" panose="020B0609020204030204" pitchFamily="49" charset="0"/>
              </a:rPr>
              <a:t>  </a:t>
            </a:r>
            <a:r>
              <a:rPr lang="en-IN" sz="600" b="0" dirty="0">
                <a:solidFill>
                  <a:srgbClr val="6A9955"/>
                </a:solidFill>
                <a:effectLst/>
                <a:latin typeface="Consolas" panose="020B0609020204030204" pitchFamily="49" charset="0"/>
              </a:rPr>
              <a:t># Replace PICO_IP_ADDRESS with the actual IP address of your Pico</a:t>
            </a:r>
            <a:endParaRPr lang="en-IN" sz="600" b="0" dirty="0">
              <a:solidFill>
                <a:srgbClr val="CCCCCC"/>
              </a:solidFill>
              <a:effectLst/>
              <a:latin typeface="Consolas" panose="020B0609020204030204" pitchFamily="49" charset="0"/>
            </a:endParaRPr>
          </a:p>
          <a:p>
            <a:r>
              <a:rPr lang="en-IN" sz="600" b="0" dirty="0" err="1">
                <a:solidFill>
                  <a:srgbClr val="9CDCFE"/>
                </a:solidFill>
                <a:effectLst/>
                <a:latin typeface="Consolas" panose="020B0609020204030204" pitchFamily="49" charset="0"/>
              </a:rPr>
              <a:t>server_port</a:t>
            </a:r>
            <a:r>
              <a:rPr lang="en-IN" sz="600" b="0" dirty="0">
                <a:solidFill>
                  <a:srgbClr val="CCCCCC"/>
                </a:solidFill>
                <a:effectLst/>
                <a:latin typeface="Consolas" panose="020B0609020204030204" pitchFamily="49" charset="0"/>
              </a:rPr>
              <a:t> </a:t>
            </a:r>
            <a:r>
              <a:rPr lang="en-IN" sz="600" b="0" dirty="0">
                <a:solidFill>
                  <a:srgbClr val="D4D4D4"/>
                </a:solidFill>
                <a:effectLst/>
                <a:latin typeface="Consolas" panose="020B0609020204030204" pitchFamily="49" charset="0"/>
              </a:rPr>
              <a:t>=</a:t>
            </a:r>
            <a:r>
              <a:rPr lang="en-IN" sz="600" b="0" dirty="0">
                <a:solidFill>
                  <a:srgbClr val="CCCCCC"/>
                </a:solidFill>
                <a:effectLst/>
                <a:latin typeface="Consolas" panose="020B0609020204030204" pitchFamily="49" charset="0"/>
              </a:rPr>
              <a:t> </a:t>
            </a:r>
            <a:r>
              <a:rPr lang="en-IN" sz="600" b="0" dirty="0">
                <a:solidFill>
                  <a:srgbClr val="B5CEA8"/>
                </a:solidFill>
                <a:effectLst/>
                <a:latin typeface="Consolas" panose="020B0609020204030204" pitchFamily="49" charset="0"/>
              </a:rPr>
              <a:t>8888</a:t>
            </a:r>
            <a:endParaRPr lang="en-IN" sz="600" b="0" dirty="0">
              <a:solidFill>
                <a:srgbClr val="CCCCCC"/>
              </a:solidFill>
              <a:effectLst/>
              <a:latin typeface="Consolas" panose="020B0609020204030204" pitchFamily="49" charset="0"/>
            </a:endParaRPr>
          </a:p>
          <a:p>
            <a:br>
              <a:rPr lang="en-IN" sz="600" b="0" dirty="0">
                <a:solidFill>
                  <a:srgbClr val="CCCCCC"/>
                </a:solidFill>
                <a:effectLst/>
                <a:latin typeface="Consolas" panose="020B0609020204030204" pitchFamily="49" charset="0"/>
              </a:rPr>
            </a:br>
            <a:r>
              <a:rPr lang="en-IN" sz="600" b="0" dirty="0">
                <a:solidFill>
                  <a:srgbClr val="6A9955"/>
                </a:solidFill>
                <a:effectLst/>
                <a:latin typeface="Consolas" panose="020B0609020204030204" pitchFamily="49" charset="0"/>
              </a:rPr>
              <a:t># Create a UDP socket</a:t>
            </a:r>
            <a:endParaRPr lang="en-IN" sz="600" b="0" dirty="0">
              <a:solidFill>
                <a:srgbClr val="CCCCCC"/>
              </a:solidFill>
              <a:effectLst/>
              <a:latin typeface="Consolas" panose="020B0609020204030204" pitchFamily="49" charset="0"/>
            </a:endParaRPr>
          </a:p>
          <a:p>
            <a:r>
              <a:rPr lang="en-IN" sz="600" b="0" dirty="0" err="1">
                <a:solidFill>
                  <a:srgbClr val="9CDCFE"/>
                </a:solidFill>
                <a:effectLst/>
                <a:latin typeface="Consolas" panose="020B0609020204030204" pitchFamily="49" charset="0"/>
              </a:rPr>
              <a:t>client_socket</a:t>
            </a:r>
            <a:r>
              <a:rPr lang="en-IN" sz="600" b="0" dirty="0">
                <a:solidFill>
                  <a:srgbClr val="CCCCCC"/>
                </a:solidFill>
                <a:effectLst/>
                <a:latin typeface="Consolas" panose="020B0609020204030204" pitchFamily="49" charset="0"/>
              </a:rPr>
              <a:t> </a:t>
            </a:r>
            <a:r>
              <a:rPr lang="en-IN" sz="600" b="0" dirty="0">
                <a:solidFill>
                  <a:srgbClr val="D4D4D4"/>
                </a:solidFill>
                <a:effectLst/>
                <a:latin typeface="Consolas" panose="020B0609020204030204" pitchFamily="49" charset="0"/>
              </a:rPr>
              <a:t>=</a:t>
            </a:r>
            <a:r>
              <a:rPr lang="en-IN" sz="600" b="0" dirty="0">
                <a:solidFill>
                  <a:srgbClr val="CCCCCC"/>
                </a:solidFill>
                <a:effectLst/>
                <a:latin typeface="Consolas" panose="020B0609020204030204" pitchFamily="49" charset="0"/>
              </a:rPr>
              <a:t> </a:t>
            </a:r>
            <a:r>
              <a:rPr lang="en-IN" sz="600" b="0" dirty="0" err="1">
                <a:solidFill>
                  <a:srgbClr val="4EC9B0"/>
                </a:solidFill>
                <a:effectLst/>
                <a:latin typeface="Consolas" panose="020B0609020204030204" pitchFamily="49" charset="0"/>
              </a:rPr>
              <a:t>socket</a:t>
            </a:r>
            <a:r>
              <a:rPr lang="en-IN" sz="600" b="0" dirty="0" err="1">
                <a:solidFill>
                  <a:srgbClr val="CCCCCC"/>
                </a:solidFill>
                <a:effectLst/>
                <a:latin typeface="Consolas" panose="020B0609020204030204" pitchFamily="49" charset="0"/>
              </a:rPr>
              <a:t>.</a:t>
            </a:r>
            <a:r>
              <a:rPr lang="en-IN" sz="600" b="0" dirty="0" err="1">
                <a:solidFill>
                  <a:srgbClr val="4EC9B0"/>
                </a:solidFill>
                <a:effectLst/>
                <a:latin typeface="Consolas" panose="020B0609020204030204" pitchFamily="49" charset="0"/>
              </a:rPr>
              <a:t>socket</a:t>
            </a:r>
            <a:r>
              <a:rPr lang="en-IN" sz="600" b="0" dirty="0">
                <a:solidFill>
                  <a:srgbClr val="CCCCCC"/>
                </a:solidFill>
                <a:effectLst/>
                <a:latin typeface="Consolas" panose="020B0609020204030204" pitchFamily="49" charset="0"/>
              </a:rPr>
              <a:t>(</a:t>
            </a:r>
            <a:r>
              <a:rPr lang="en-IN" sz="600" b="0" dirty="0" err="1">
                <a:solidFill>
                  <a:srgbClr val="4EC9B0"/>
                </a:solidFill>
                <a:effectLst/>
                <a:latin typeface="Consolas" panose="020B0609020204030204" pitchFamily="49" charset="0"/>
              </a:rPr>
              <a:t>socket</a:t>
            </a:r>
            <a:r>
              <a:rPr lang="en-IN" sz="600" b="0" dirty="0" err="1">
                <a:solidFill>
                  <a:srgbClr val="CCCCCC"/>
                </a:solidFill>
                <a:effectLst/>
                <a:latin typeface="Consolas" panose="020B0609020204030204" pitchFamily="49" charset="0"/>
              </a:rPr>
              <a:t>.</a:t>
            </a:r>
            <a:r>
              <a:rPr lang="en-IN" sz="600" b="0" dirty="0" err="1">
                <a:solidFill>
                  <a:srgbClr val="9CDCFE"/>
                </a:solidFill>
                <a:effectLst/>
                <a:latin typeface="Consolas" panose="020B0609020204030204" pitchFamily="49" charset="0"/>
              </a:rPr>
              <a:t>AF_INET</a:t>
            </a:r>
            <a:r>
              <a:rPr lang="en-IN" sz="600" b="0" dirty="0">
                <a:solidFill>
                  <a:srgbClr val="CCCCCC"/>
                </a:solidFill>
                <a:effectLst/>
                <a:latin typeface="Consolas" panose="020B0609020204030204" pitchFamily="49" charset="0"/>
              </a:rPr>
              <a:t>, </a:t>
            </a:r>
            <a:r>
              <a:rPr lang="en-IN" sz="600" b="0" dirty="0" err="1">
                <a:solidFill>
                  <a:srgbClr val="4EC9B0"/>
                </a:solidFill>
                <a:effectLst/>
                <a:latin typeface="Consolas" panose="020B0609020204030204" pitchFamily="49" charset="0"/>
              </a:rPr>
              <a:t>socket</a:t>
            </a:r>
            <a:r>
              <a:rPr lang="en-IN" sz="600" b="0" dirty="0" err="1">
                <a:solidFill>
                  <a:srgbClr val="CCCCCC"/>
                </a:solidFill>
                <a:effectLst/>
                <a:latin typeface="Consolas" panose="020B0609020204030204" pitchFamily="49" charset="0"/>
              </a:rPr>
              <a:t>.</a:t>
            </a:r>
            <a:r>
              <a:rPr lang="en-IN" sz="600" b="0" dirty="0" err="1">
                <a:solidFill>
                  <a:srgbClr val="9CDCFE"/>
                </a:solidFill>
                <a:effectLst/>
                <a:latin typeface="Consolas" panose="020B0609020204030204" pitchFamily="49" charset="0"/>
              </a:rPr>
              <a:t>SOCK_DGRAM</a:t>
            </a:r>
            <a:r>
              <a:rPr lang="en-IN" sz="600" b="0" dirty="0">
                <a:solidFill>
                  <a:srgbClr val="CCCCCC"/>
                </a:solidFill>
                <a:effectLst/>
                <a:latin typeface="Consolas" panose="020B0609020204030204" pitchFamily="49" charset="0"/>
              </a:rPr>
              <a:t>)</a:t>
            </a:r>
          </a:p>
          <a:p>
            <a:br>
              <a:rPr lang="en-IN" sz="600" b="0" dirty="0">
                <a:solidFill>
                  <a:srgbClr val="CCCCCC"/>
                </a:solidFill>
                <a:effectLst/>
                <a:latin typeface="Consolas" panose="020B0609020204030204" pitchFamily="49" charset="0"/>
              </a:rPr>
            </a:br>
            <a:r>
              <a:rPr lang="en-IN" sz="600" b="0" dirty="0">
                <a:solidFill>
                  <a:srgbClr val="6A9955"/>
                </a:solidFill>
                <a:effectLst/>
                <a:latin typeface="Consolas" panose="020B0609020204030204" pitchFamily="49" charset="0"/>
              </a:rPr>
              <a:t># Timeout for receiving the response (optional)</a:t>
            </a:r>
            <a:endParaRPr lang="en-IN" sz="600" b="0" dirty="0">
              <a:solidFill>
                <a:srgbClr val="CCCCCC"/>
              </a:solidFill>
              <a:effectLst/>
              <a:latin typeface="Consolas" panose="020B0609020204030204" pitchFamily="49" charset="0"/>
            </a:endParaRPr>
          </a:p>
          <a:p>
            <a:r>
              <a:rPr lang="en-IN" sz="600" b="0" dirty="0" err="1">
                <a:solidFill>
                  <a:srgbClr val="9CDCFE"/>
                </a:solidFill>
                <a:effectLst/>
                <a:latin typeface="Consolas" panose="020B0609020204030204" pitchFamily="49" charset="0"/>
              </a:rPr>
              <a:t>client_socket</a:t>
            </a:r>
            <a:r>
              <a:rPr lang="en-IN" sz="600" b="0" dirty="0" err="1">
                <a:solidFill>
                  <a:srgbClr val="CCCCCC"/>
                </a:solidFill>
                <a:effectLst/>
                <a:latin typeface="Consolas" panose="020B0609020204030204" pitchFamily="49" charset="0"/>
              </a:rPr>
              <a:t>.</a:t>
            </a:r>
            <a:r>
              <a:rPr lang="en-IN" sz="600" b="0" dirty="0" err="1">
                <a:solidFill>
                  <a:srgbClr val="DCDCAA"/>
                </a:solidFill>
                <a:effectLst/>
                <a:latin typeface="Consolas" panose="020B0609020204030204" pitchFamily="49" charset="0"/>
              </a:rPr>
              <a:t>settimeout</a:t>
            </a:r>
            <a:r>
              <a:rPr lang="en-IN" sz="600" b="0" dirty="0">
                <a:solidFill>
                  <a:srgbClr val="CCCCCC"/>
                </a:solidFill>
                <a:effectLst/>
                <a:latin typeface="Consolas" panose="020B0609020204030204" pitchFamily="49" charset="0"/>
              </a:rPr>
              <a:t>(</a:t>
            </a:r>
            <a:r>
              <a:rPr lang="en-IN" sz="600" b="0" dirty="0">
                <a:solidFill>
                  <a:srgbClr val="B5CEA8"/>
                </a:solidFill>
                <a:effectLst/>
                <a:latin typeface="Consolas" panose="020B0609020204030204" pitchFamily="49" charset="0"/>
              </a:rPr>
              <a:t>1</a:t>
            </a:r>
            <a:r>
              <a:rPr lang="en-IN" sz="600" b="0" dirty="0">
                <a:solidFill>
                  <a:srgbClr val="CCCCCC"/>
                </a:solidFill>
                <a:effectLst/>
                <a:latin typeface="Consolas" panose="020B0609020204030204" pitchFamily="49" charset="0"/>
              </a:rPr>
              <a:t>)</a:t>
            </a:r>
          </a:p>
          <a:p>
            <a:br>
              <a:rPr lang="en-IN" sz="600" b="0" dirty="0">
                <a:solidFill>
                  <a:srgbClr val="CCCCCC"/>
                </a:solidFill>
                <a:effectLst/>
                <a:latin typeface="Consolas" panose="020B0609020204030204" pitchFamily="49" charset="0"/>
              </a:rPr>
            </a:br>
            <a:r>
              <a:rPr lang="en-IN" sz="600" b="0" dirty="0">
                <a:solidFill>
                  <a:srgbClr val="C586C0"/>
                </a:solidFill>
                <a:effectLst/>
                <a:latin typeface="Consolas" panose="020B0609020204030204" pitchFamily="49" charset="0"/>
              </a:rPr>
              <a:t>try</a:t>
            </a:r>
            <a:r>
              <a:rPr lang="en-IN" sz="600" b="0" dirty="0">
                <a:solidFill>
                  <a:srgbClr val="CCCCCC"/>
                </a:solidFill>
                <a:effectLst/>
                <a:latin typeface="Consolas" panose="020B0609020204030204" pitchFamily="49" charset="0"/>
              </a:rPr>
              <a:t>:</a:t>
            </a:r>
          </a:p>
          <a:p>
            <a:r>
              <a:rPr lang="en-IN" sz="600" b="0" dirty="0">
                <a:solidFill>
                  <a:srgbClr val="CCCCCC"/>
                </a:solidFill>
                <a:effectLst/>
                <a:latin typeface="Consolas" panose="020B0609020204030204" pitchFamily="49" charset="0"/>
              </a:rPr>
              <a:t>    </a:t>
            </a:r>
            <a:r>
              <a:rPr lang="en-IN" sz="600" b="0" dirty="0">
                <a:solidFill>
                  <a:srgbClr val="C586C0"/>
                </a:solidFill>
                <a:effectLst/>
                <a:latin typeface="Consolas" panose="020B0609020204030204" pitchFamily="49" charset="0"/>
              </a:rPr>
              <a:t>while</a:t>
            </a:r>
            <a:r>
              <a:rPr lang="en-IN" sz="600" b="0" dirty="0">
                <a:solidFill>
                  <a:srgbClr val="CCCCCC"/>
                </a:solidFill>
                <a:effectLst/>
                <a:latin typeface="Consolas" panose="020B0609020204030204" pitchFamily="49" charset="0"/>
              </a:rPr>
              <a:t> </a:t>
            </a:r>
            <a:r>
              <a:rPr lang="en-IN" sz="600" b="0" dirty="0">
                <a:solidFill>
                  <a:srgbClr val="569CD6"/>
                </a:solidFill>
                <a:effectLst/>
                <a:latin typeface="Consolas" panose="020B0609020204030204" pitchFamily="49" charset="0"/>
              </a:rPr>
              <a:t>True</a:t>
            </a:r>
            <a:r>
              <a:rPr lang="en-IN" sz="600" b="0" dirty="0">
                <a:solidFill>
                  <a:srgbClr val="CCCCCC"/>
                </a:solidFill>
                <a:effectLst/>
                <a:latin typeface="Consolas" panose="020B0609020204030204" pitchFamily="49" charset="0"/>
              </a:rPr>
              <a:t>:</a:t>
            </a:r>
          </a:p>
          <a:p>
            <a:r>
              <a:rPr lang="en-IN" sz="600" b="0" dirty="0">
                <a:solidFill>
                  <a:srgbClr val="CCCCCC"/>
                </a:solidFill>
                <a:effectLst/>
                <a:latin typeface="Consolas" panose="020B0609020204030204" pitchFamily="49" charset="0"/>
              </a:rPr>
              <a:t>        </a:t>
            </a:r>
            <a:r>
              <a:rPr lang="en-IN" sz="600" b="0" dirty="0">
                <a:solidFill>
                  <a:srgbClr val="6A9955"/>
                </a:solidFill>
                <a:effectLst/>
                <a:latin typeface="Consolas" panose="020B0609020204030204" pitchFamily="49" charset="0"/>
              </a:rPr>
              <a:t># Get user input from the keyboard ('1', '2', '3', '4')</a:t>
            </a:r>
            <a:endParaRPr lang="en-IN" sz="600" b="0" dirty="0">
              <a:solidFill>
                <a:srgbClr val="CCCCCC"/>
              </a:solidFill>
              <a:effectLst/>
              <a:latin typeface="Consolas" panose="020B0609020204030204" pitchFamily="49" charset="0"/>
            </a:endParaRPr>
          </a:p>
          <a:p>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message</a:t>
            </a:r>
            <a:r>
              <a:rPr lang="en-IN" sz="600" b="0" dirty="0">
                <a:solidFill>
                  <a:srgbClr val="CCCCCC"/>
                </a:solidFill>
                <a:effectLst/>
                <a:latin typeface="Consolas" panose="020B0609020204030204" pitchFamily="49" charset="0"/>
              </a:rPr>
              <a:t> </a:t>
            </a:r>
            <a:r>
              <a:rPr lang="en-IN" sz="600" b="0" dirty="0">
                <a:solidFill>
                  <a:srgbClr val="D4D4D4"/>
                </a:solidFill>
                <a:effectLst/>
                <a:latin typeface="Consolas" panose="020B0609020204030204" pitchFamily="49" charset="0"/>
              </a:rPr>
              <a:t>=</a:t>
            </a:r>
            <a:r>
              <a:rPr lang="en-IN" sz="600" b="0" dirty="0">
                <a:solidFill>
                  <a:srgbClr val="CCCCCC"/>
                </a:solidFill>
                <a:effectLst/>
                <a:latin typeface="Consolas" panose="020B0609020204030204" pitchFamily="49" charset="0"/>
              </a:rPr>
              <a:t> </a:t>
            </a:r>
            <a:r>
              <a:rPr lang="en-IN" sz="600" b="0" dirty="0">
                <a:solidFill>
                  <a:srgbClr val="DCDCAA"/>
                </a:solidFill>
                <a:effectLst/>
                <a:latin typeface="Consolas" panose="020B0609020204030204" pitchFamily="49" charset="0"/>
              </a:rPr>
              <a:t>input</a:t>
            </a:r>
            <a:r>
              <a:rPr lang="en-IN" sz="600" b="0" dirty="0">
                <a:solidFill>
                  <a:srgbClr val="CCCCCC"/>
                </a:solidFill>
                <a:effectLst/>
                <a:latin typeface="Consolas" panose="020B0609020204030204" pitchFamily="49" charset="0"/>
              </a:rPr>
              <a:t>(</a:t>
            </a:r>
            <a:r>
              <a:rPr lang="en-IN" sz="600" b="0" dirty="0">
                <a:solidFill>
                  <a:srgbClr val="CE9178"/>
                </a:solidFill>
                <a:effectLst/>
                <a:latin typeface="Consolas" panose="020B0609020204030204" pitchFamily="49" charset="0"/>
              </a:rPr>
              <a:t>"Enter your message ('1', '2', '3', '4'): "</a:t>
            </a:r>
            <a:r>
              <a:rPr lang="en-IN" sz="600" b="0" dirty="0">
                <a:solidFill>
                  <a:srgbClr val="CCCCCC"/>
                </a:solidFill>
                <a:effectLst/>
                <a:latin typeface="Consolas" panose="020B0609020204030204" pitchFamily="49" charset="0"/>
              </a:rPr>
              <a:t>)</a:t>
            </a:r>
          </a:p>
          <a:p>
            <a:r>
              <a:rPr lang="en-IN" sz="600" b="0" dirty="0">
                <a:solidFill>
                  <a:srgbClr val="CCCCCC"/>
                </a:solidFill>
                <a:effectLst/>
                <a:latin typeface="Consolas" panose="020B0609020204030204" pitchFamily="49" charset="0"/>
              </a:rPr>
              <a:t>        </a:t>
            </a:r>
            <a:r>
              <a:rPr lang="en-IN" sz="600" b="0" dirty="0">
                <a:solidFill>
                  <a:srgbClr val="C586C0"/>
                </a:solidFill>
                <a:effectLst/>
                <a:latin typeface="Consolas" panose="020B0609020204030204" pitchFamily="49" charset="0"/>
              </a:rPr>
              <a:t>if</a:t>
            </a:r>
            <a:r>
              <a:rPr lang="en-IN" sz="600" b="0" dirty="0">
                <a:solidFill>
                  <a:srgbClr val="CCCCCC"/>
                </a:solidFill>
                <a:effectLst/>
                <a:latin typeface="Consolas" panose="020B0609020204030204" pitchFamily="49" charset="0"/>
              </a:rPr>
              <a:t> </a:t>
            </a:r>
            <a:r>
              <a:rPr lang="en-IN" sz="600" b="0" dirty="0">
                <a:solidFill>
                  <a:srgbClr val="9CDCFE"/>
                </a:solidFill>
                <a:effectLst/>
                <a:latin typeface="Consolas" panose="020B0609020204030204" pitchFamily="49" charset="0"/>
              </a:rPr>
              <a:t>message</a:t>
            </a:r>
            <a:r>
              <a:rPr lang="en-IN" sz="600" b="0" dirty="0">
                <a:solidFill>
                  <a:srgbClr val="CCCCCC"/>
                </a:solidFill>
                <a:effectLst/>
                <a:latin typeface="Consolas" panose="020B0609020204030204" pitchFamily="49" charset="0"/>
              </a:rPr>
              <a:t> </a:t>
            </a:r>
            <a:r>
              <a:rPr lang="en-IN" sz="600" b="0" dirty="0">
                <a:solidFill>
                  <a:srgbClr val="569CD6"/>
                </a:solidFill>
                <a:effectLst/>
                <a:latin typeface="Consolas" panose="020B0609020204030204" pitchFamily="49" charset="0"/>
              </a:rPr>
              <a:t>in</a:t>
            </a:r>
            <a:r>
              <a:rPr lang="en-IN" sz="600" b="0" dirty="0">
                <a:solidFill>
                  <a:srgbClr val="CCCCCC"/>
                </a:solidFill>
                <a:effectLst/>
                <a:latin typeface="Consolas" panose="020B0609020204030204" pitchFamily="49" charset="0"/>
              </a:rPr>
              <a:t> [</a:t>
            </a:r>
            <a:r>
              <a:rPr lang="en-IN" sz="600" b="0" dirty="0">
                <a:solidFill>
                  <a:srgbClr val="CE9178"/>
                </a:solidFill>
                <a:effectLst/>
                <a:latin typeface="Consolas" panose="020B0609020204030204" pitchFamily="49" charset="0"/>
              </a:rPr>
              <a:t>'1'</a:t>
            </a:r>
            <a:r>
              <a:rPr lang="en-IN" sz="600" b="0" dirty="0">
                <a:solidFill>
                  <a:srgbClr val="CCCCCC"/>
                </a:solidFill>
                <a:effectLst/>
                <a:latin typeface="Consolas" panose="020B0609020204030204" pitchFamily="49" charset="0"/>
              </a:rPr>
              <a:t>, </a:t>
            </a:r>
            <a:r>
              <a:rPr lang="en-IN" sz="600" b="0" dirty="0">
                <a:solidFill>
                  <a:srgbClr val="CE9178"/>
                </a:solidFill>
                <a:effectLst/>
                <a:latin typeface="Consolas" panose="020B0609020204030204" pitchFamily="49" charset="0"/>
              </a:rPr>
              <a:t>'2'</a:t>
            </a:r>
            <a:r>
              <a:rPr lang="en-IN" sz="600" b="0" dirty="0">
                <a:solidFill>
                  <a:srgbClr val="CCCCCC"/>
                </a:solidFill>
                <a:effectLst/>
                <a:latin typeface="Consolas" panose="020B0609020204030204" pitchFamily="49" charset="0"/>
              </a:rPr>
              <a:t>, </a:t>
            </a:r>
            <a:r>
              <a:rPr lang="en-IN" sz="600" b="0" dirty="0">
                <a:solidFill>
                  <a:srgbClr val="CE9178"/>
                </a:solidFill>
                <a:effectLst/>
                <a:latin typeface="Consolas" panose="020B0609020204030204" pitchFamily="49" charset="0"/>
              </a:rPr>
              <a:t>'3'</a:t>
            </a:r>
            <a:r>
              <a:rPr lang="en-IN" sz="600" b="0" dirty="0">
                <a:solidFill>
                  <a:srgbClr val="CCCCCC"/>
                </a:solidFill>
                <a:effectLst/>
                <a:latin typeface="Consolas" panose="020B0609020204030204" pitchFamily="49" charset="0"/>
              </a:rPr>
              <a:t>, </a:t>
            </a:r>
            <a:r>
              <a:rPr lang="en-IN" sz="600" b="0" dirty="0">
                <a:solidFill>
                  <a:srgbClr val="CE9178"/>
                </a:solidFill>
                <a:effectLst/>
                <a:latin typeface="Consolas" panose="020B0609020204030204" pitchFamily="49" charset="0"/>
              </a:rPr>
              <a:t>'4'</a:t>
            </a:r>
            <a:r>
              <a:rPr lang="en-IN" sz="600" b="0" dirty="0">
                <a:solidFill>
                  <a:srgbClr val="CCCCCC"/>
                </a:solidFill>
                <a:effectLst/>
                <a:latin typeface="Consolas" panose="020B0609020204030204" pitchFamily="49" charset="0"/>
              </a:rPr>
              <a:t>]:</a:t>
            </a:r>
          </a:p>
          <a:p>
            <a:r>
              <a:rPr lang="en-IN" sz="600" b="0" dirty="0">
                <a:solidFill>
                  <a:srgbClr val="CCCCCC"/>
                </a:solidFill>
                <a:effectLst/>
                <a:latin typeface="Consolas" panose="020B0609020204030204" pitchFamily="49" charset="0"/>
              </a:rPr>
              <a:t>            </a:t>
            </a:r>
            <a:r>
              <a:rPr lang="en-IN" sz="600" b="0" dirty="0">
                <a:solidFill>
                  <a:srgbClr val="6A9955"/>
                </a:solidFill>
                <a:effectLst/>
                <a:latin typeface="Consolas" panose="020B0609020204030204" pitchFamily="49" charset="0"/>
              </a:rPr>
              <a:t># Send the message to the server</a:t>
            </a:r>
            <a:endParaRPr lang="en-IN" sz="600" b="0" dirty="0">
              <a:solidFill>
                <a:srgbClr val="CCCCCC"/>
              </a:solidFill>
              <a:effectLst/>
              <a:latin typeface="Consolas" panose="020B0609020204030204" pitchFamily="49" charset="0"/>
            </a:endParaRPr>
          </a:p>
          <a:p>
            <a:r>
              <a:rPr lang="en-IN" sz="600" b="0" dirty="0">
                <a:solidFill>
                  <a:srgbClr val="CCCCCC"/>
                </a:solidFill>
                <a:effectLst/>
                <a:latin typeface="Consolas" panose="020B0609020204030204" pitchFamily="49" charset="0"/>
              </a:rPr>
              <a:t>            </a:t>
            </a:r>
            <a:r>
              <a:rPr lang="en-IN" sz="600" b="0" dirty="0" err="1">
                <a:solidFill>
                  <a:srgbClr val="9CDCFE"/>
                </a:solidFill>
                <a:effectLst/>
                <a:latin typeface="Consolas" panose="020B0609020204030204" pitchFamily="49" charset="0"/>
              </a:rPr>
              <a:t>client_socket</a:t>
            </a:r>
            <a:r>
              <a:rPr lang="en-IN" sz="600" b="0" dirty="0" err="1">
                <a:solidFill>
                  <a:srgbClr val="CCCCCC"/>
                </a:solidFill>
                <a:effectLst/>
                <a:latin typeface="Consolas" panose="020B0609020204030204" pitchFamily="49" charset="0"/>
              </a:rPr>
              <a:t>.</a:t>
            </a:r>
            <a:r>
              <a:rPr lang="en-IN" sz="600" b="0" dirty="0" err="1">
                <a:solidFill>
                  <a:srgbClr val="DCDCAA"/>
                </a:solidFill>
                <a:effectLst/>
                <a:latin typeface="Consolas" panose="020B0609020204030204" pitchFamily="49" charset="0"/>
              </a:rPr>
              <a:t>sendto</a:t>
            </a:r>
            <a:r>
              <a:rPr lang="en-IN" sz="600" b="0" dirty="0">
                <a:solidFill>
                  <a:srgbClr val="CCCCCC"/>
                </a:solidFill>
                <a:effectLst/>
                <a:latin typeface="Consolas" panose="020B0609020204030204" pitchFamily="49" charset="0"/>
              </a:rPr>
              <a:t>(</a:t>
            </a:r>
            <a:r>
              <a:rPr lang="en-IN" sz="600" b="0" dirty="0" err="1">
                <a:solidFill>
                  <a:srgbClr val="9CDCFE"/>
                </a:solidFill>
                <a:effectLst/>
                <a:latin typeface="Consolas" panose="020B0609020204030204" pitchFamily="49" charset="0"/>
              </a:rPr>
              <a:t>message</a:t>
            </a:r>
            <a:r>
              <a:rPr lang="en-IN" sz="600" b="0" dirty="0" err="1">
                <a:solidFill>
                  <a:srgbClr val="CCCCCC"/>
                </a:solidFill>
                <a:effectLst/>
                <a:latin typeface="Consolas" panose="020B0609020204030204" pitchFamily="49" charset="0"/>
              </a:rPr>
              <a:t>.</a:t>
            </a:r>
            <a:r>
              <a:rPr lang="en-IN" sz="600" b="0" dirty="0" err="1">
                <a:solidFill>
                  <a:srgbClr val="DCDCAA"/>
                </a:solidFill>
                <a:effectLst/>
                <a:latin typeface="Consolas" panose="020B0609020204030204" pitchFamily="49" charset="0"/>
              </a:rPr>
              <a:t>encode</a:t>
            </a:r>
            <a:r>
              <a:rPr lang="en-IN" sz="600" b="0" dirty="0">
                <a:solidFill>
                  <a:srgbClr val="CCCCCC"/>
                </a:solidFill>
                <a:effectLst/>
                <a:latin typeface="Consolas" panose="020B0609020204030204" pitchFamily="49" charset="0"/>
              </a:rPr>
              <a:t>(), (</a:t>
            </a:r>
            <a:r>
              <a:rPr lang="en-IN" sz="600" b="0" dirty="0" err="1">
                <a:solidFill>
                  <a:srgbClr val="9CDCFE"/>
                </a:solidFill>
                <a:effectLst/>
                <a:latin typeface="Consolas" panose="020B0609020204030204" pitchFamily="49" charset="0"/>
              </a:rPr>
              <a:t>server_ip</a:t>
            </a:r>
            <a:r>
              <a:rPr lang="en-IN" sz="600" b="0" dirty="0">
                <a:solidFill>
                  <a:srgbClr val="CCCCCC"/>
                </a:solidFill>
                <a:effectLst/>
                <a:latin typeface="Consolas" panose="020B0609020204030204" pitchFamily="49" charset="0"/>
              </a:rPr>
              <a:t>, </a:t>
            </a:r>
            <a:r>
              <a:rPr lang="en-IN" sz="600" b="0" dirty="0" err="1">
                <a:solidFill>
                  <a:srgbClr val="9CDCFE"/>
                </a:solidFill>
                <a:effectLst/>
                <a:latin typeface="Consolas" panose="020B0609020204030204" pitchFamily="49" charset="0"/>
              </a:rPr>
              <a:t>server_port</a:t>
            </a:r>
            <a:r>
              <a:rPr lang="en-IN" sz="600" b="0" dirty="0">
                <a:solidFill>
                  <a:srgbClr val="CCCCCC"/>
                </a:solidFill>
                <a:effectLst/>
                <a:latin typeface="Consolas" panose="020B0609020204030204" pitchFamily="49" charset="0"/>
              </a:rPr>
              <a:t>))</a:t>
            </a:r>
          </a:p>
          <a:p>
            <a:r>
              <a:rPr lang="en-IN" sz="600" b="0" dirty="0">
                <a:solidFill>
                  <a:srgbClr val="CCCCCC"/>
                </a:solidFill>
                <a:effectLst/>
                <a:latin typeface="Consolas" panose="020B0609020204030204" pitchFamily="49" charset="0"/>
              </a:rPr>
              <a:t>            </a:t>
            </a:r>
            <a:r>
              <a:rPr lang="en-IN" sz="600" b="0" dirty="0">
                <a:solidFill>
                  <a:srgbClr val="DCDCAA"/>
                </a:solidFill>
                <a:effectLst/>
                <a:latin typeface="Consolas" panose="020B0609020204030204" pitchFamily="49" charset="0"/>
              </a:rPr>
              <a:t>print</a:t>
            </a:r>
            <a:r>
              <a:rPr lang="en-IN" sz="600" b="0" dirty="0">
                <a:solidFill>
                  <a:srgbClr val="CCCCCC"/>
                </a:solidFill>
                <a:effectLst/>
                <a:latin typeface="Consolas" panose="020B0609020204030204" pitchFamily="49" charset="0"/>
              </a:rPr>
              <a:t>(</a:t>
            </a:r>
            <a:r>
              <a:rPr lang="en-IN" sz="600" b="0" dirty="0" err="1">
                <a:solidFill>
                  <a:srgbClr val="569CD6"/>
                </a:solidFill>
                <a:effectLst/>
                <a:latin typeface="Consolas" panose="020B0609020204030204" pitchFamily="49" charset="0"/>
              </a:rPr>
              <a:t>f</a:t>
            </a:r>
            <a:r>
              <a:rPr lang="en-IN" sz="600" b="0" dirty="0" err="1">
                <a:solidFill>
                  <a:srgbClr val="CE9178"/>
                </a:solidFill>
                <a:effectLst/>
                <a:latin typeface="Consolas" panose="020B0609020204030204" pitchFamily="49" charset="0"/>
              </a:rPr>
              <a:t>"Sent</a:t>
            </a:r>
            <a:r>
              <a:rPr lang="en-IN" sz="600" b="0" dirty="0">
                <a:solidFill>
                  <a:srgbClr val="CE9178"/>
                </a:solidFill>
                <a:effectLst/>
                <a:latin typeface="Consolas" panose="020B0609020204030204" pitchFamily="49" charset="0"/>
              </a:rPr>
              <a:t> '</a:t>
            </a:r>
            <a:r>
              <a:rPr lang="en-IN" sz="600" b="0" dirty="0">
                <a:solidFill>
                  <a:srgbClr val="569CD6"/>
                </a:solidFill>
                <a:effectLst/>
                <a:latin typeface="Consolas" panose="020B0609020204030204" pitchFamily="49" charset="0"/>
              </a:rPr>
              <a:t>{</a:t>
            </a:r>
            <a:r>
              <a:rPr lang="en-IN" sz="600" b="0" dirty="0">
                <a:solidFill>
                  <a:srgbClr val="9CDCFE"/>
                </a:solidFill>
                <a:effectLst/>
                <a:latin typeface="Consolas" panose="020B0609020204030204" pitchFamily="49" charset="0"/>
              </a:rPr>
              <a:t>message</a:t>
            </a:r>
            <a:r>
              <a:rPr lang="en-IN" sz="600" b="0" dirty="0">
                <a:solidFill>
                  <a:srgbClr val="569CD6"/>
                </a:solidFill>
                <a:effectLst/>
                <a:latin typeface="Consolas" panose="020B0609020204030204" pitchFamily="49" charset="0"/>
              </a:rPr>
              <a:t>}</a:t>
            </a:r>
            <a:r>
              <a:rPr lang="en-IN" sz="600" b="0" dirty="0">
                <a:solidFill>
                  <a:srgbClr val="CE9178"/>
                </a:solidFill>
                <a:effectLst/>
                <a:latin typeface="Consolas" panose="020B0609020204030204" pitchFamily="49" charset="0"/>
              </a:rPr>
              <a:t>' to the server."</a:t>
            </a:r>
            <a:r>
              <a:rPr lang="en-IN" sz="600" b="0" dirty="0">
                <a:solidFill>
                  <a:srgbClr val="CCCCCC"/>
                </a:solidFill>
                <a:effectLst/>
                <a:latin typeface="Consolas" panose="020B0609020204030204" pitchFamily="49" charset="0"/>
              </a:rPr>
              <a:t>)</a:t>
            </a:r>
          </a:p>
          <a:p>
            <a:r>
              <a:rPr lang="en-IN" sz="600" b="0" dirty="0">
                <a:solidFill>
                  <a:srgbClr val="CCCCCC"/>
                </a:solidFill>
                <a:effectLst/>
                <a:latin typeface="Consolas" panose="020B0609020204030204" pitchFamily="49" charset="0"/>
              </a:rPr>
              <a:t>        </a:t>
            </a:r>
            <a:r>
              <a:rPr lang="en-IN" sz="600" b="0" dirty="0">
                <a:solidFill>
                  <a:srgbClr val="C586C0"/>
                </a:solidFill>
                <a:effectLst/>
                <a:latin typeface="Consolas" panose="020B0609020204030204" pitchFamily="49" charset="0"/>
              </a:rPr>
              <a:t>else</a:t>
            </a:r>
            <a:r>
              <a:rPr lang="en-IN" sz="600" b="0" dirty="0">
                <a:solidFill>
                  <a:srgbClr val="CCCCCC"/>
                </a:solidFill>
                <a:effectLst/>
                <a:latin typeface="Consolas" panose="020B0609020204030204" pitchFamily="49" charset="0"/>
              </a:rPr>
              <a:t>:</a:t>
            </a:r>
          </a:p>
          <a:p>
            <a:r>
              <a:rPr lang="en-IN" sz="600" b="0" dirty="0">
                <a:solidFill>
                  <a:srgbClr val="CCCCCC"/>
                </a:solidFill>
                <a:effectLst/>
                <a:latin typeface="Consolas" panose="020B0609020204030204" pitchFamily="49" charset="0"/>
              </a:rPr>
              <a:t>            </a:t>
            </a:r>
            <a:r>
              <a:rPr lang="en-IN" sz="600" b="0" dirty="0">
                <a:solidFill>
                  <a:srgbClr val="DCDCAA"/>
                </a:solidFill>
                <a:effectLst/>
                <a:latin typeface="Consolas" panose="020B0609020204030204" pitchFamily="49" charset="0"/>
              </a:rPr>
              <a:t>print</a:t>
            </a:r>
            <a:r>
              <a:rPr lang="en-IN" sz="600" b="0" dirty="0">
                <a:solidFill>
                  <a:srgbClr val="CCCCCC"/>
                </a:solidFill>
                <a:effectLst/>
                <a:latin typeface="Consolas" panose="020B0609020204030204" pitchFamily="49" charset="0"/>
              </a:rPr>
              <a:t>(</a:t>
            </a:r>
            <a:r>
              <a:rPr lang="en-IN" sz="600" b="0" dirty="0">
                <a:solidFill>
                  <a:srgbClr val="CE9178"/>
                </a:solidFill>
                <a:effectLst/>
                <a:latin typeface="Consolas" panose="020B0609020204030204" pitchFamily="49" charset="0"/>
              </a:rPr>
              <a:t>"Please enter only '1', '2', '3', or '4'."</a:t>
            </a:r>
            <a:r>
              <a:rPr lang="en-IN" sz="600" b="0" dirty="0">
                <a:solidFill>
                  <a:srgbClr val="CCCCCC"/>
                </a:solidFill>
                <a:effectLst/>
                <a:latin typeface="Consolas" panose="020B0609020204030204" pitchFamily="49" charset="0"/>
              </a:rPr>
              <a:t>)</a:t>
            </a:r>
          </a:p>
          <a:p>
            <a:r>
              <a:rPr lang="en-IN" sz="600" b="0" dirty="0">
                <a:solidFill>
                  <a:srgbClr val="C586C0"/>
                </a:solidFill>
                <a:effectLst/>
                <a:latin typeface="Consolas" panose="020B0609020204030204" pitchFamily="49" charset="0"/>
              </a:rPr>
              <a:t>except</a:t>
            </a:r>
            <a:r>
              <a:rPr lang="en-IN" sz="600" b="0" dirty="0">
                <a:solidFill>
                  <a:srgbClr val="CCCCCC"/>
                </a:solidFill>
                <a:effectLst/>
                <a:latin typeface="Consolas" panose="020B0609020204030204" pitchFamily="49" charset="0"/>
              </a:rPr>
              <a:t> </a:t>
            </a:r>
            <a:r>
              <a:rPr lang="en-IN" sz="600" b="0" dirty="0" err="1">
                <a:solidFill>
                  <a:srgbClr val="4EC9B0"/>
                </a:solidFill>
                <a:effectLst/>
                <a:latin typeface="Consolas" panose="020B0609020204030204" pitchFamily="49" charset="0"/>
              </a:rPr>
              <a:t>KeyboardInterrupt</a:t>
            </a:r>
            <a:r>
              <a:rPr lang="en-IN" sz="600" b="0" dirty="0">
                <a:solidFill>
                  <a:srgbClr val="CCCCCC"/>
                </a:solidFill>
                <a:effectLst/>
                <a:latin typeface="Consolas" panose="020B0609020204030204" pitchFamily="49" charset="0"/>
              </a:rPr>
              <a:t>:</a:t>
            </a:r>
          </a:p>
          <a:p>
            <a:r>
              <a:rPr lang="en-IN" sz="600" b="0" dirty="0">
                <a:solidFill>
                  <a:srgbClr val="CCCCCC"/>
                </a:solidFill>
                <a:effectLst/>
                <a:latin typeface="Consolas" panose="020B0609020204030204" pitchFamily="49" charset="0"/>
              </a:rPr>
              <a:t>    </a:t>
            </a:r>
            <a:r>
              <a:rPr lang="en-IN" sz="600" b="0" dirty="0">
                <a:solidFill>
                  <a:srgbClr val="DCDCAA"/>
                </a:solidFill>
                <a:effectLst/>
                <a:latin typeface="Consolas" panose="020B0609020204030204" pitchFamily="49" charset="0"/>
              </a:rPr>
              <a:t>print</a:t>
            </a:r>
            <a:r>
              <a:rPr lang="en-IN" sz="600" b="0" dirty="0">
                <a:solidFill>
                  <a:srgbClr val="CCCCCC"/>
                </a:solidFill>
                <a:effectLst/>
                <a:latin typeface="Consolas" panose="020B0609020204030204" pitchFamily="49" charset="0"/>
              </a:rPr>
              <a:t>(</a:t>
            </a:r>
            <a:r>
              <a:rPr lang="en-IN" sz="600" b="0" dirty="0">
                <a:solidFill>
                  <a:srgbClr val="CE9178"/>
                </a:solidFill>
                <a:effectLst/>
                <a:latin typeface="Consolas" panose="020B0609020204030204" pitchFamily="49" charset="0"/>
              </a:rPr>
              <a:t>"Program exited."</a:t>
            </a:r>
            <a:r>
              <a:rPr lang="en-IN" sz="600" b="0" dirty="0">
                <a:solidFill>
                  <a:srgbClr val="CCCCCC"/>
                </a:solidFill>
                <a:effectLst/>
                <a:latin typeface="Consolas" panose="020B0609020204030204" pitchFamily="49" charset="0"/>
              </a:rPr>
              <a:t>)</a:t>
            </a:r>
          </a:p>
          <a:p>
            <a:r>
              <a:rPr lang="en-IN" sz="600" b="0" dirty="0">
                <a:solidFill>
                  <a:srgbClr val="C586C0"/>
                </a:solidFill>
                <a:effectLst/>
                <a:latin typeface="Consolas" panose="020B0609020204030204" pitchFamily="49" charset="0"/>
              </a:rPr>
              <a:t>finally</a:t>
            </a:r>
            <a:r>
              <a:rPr lang="en-IN" sz="600" b="0" dirty="0">
                <a:solidFill>
                  <a:srgbClr val="CCCCCC"/>
                </a:solidFill>
                <a:effectLst/>
                <a:latin typeface="Consolas" panose="020B0609020204030204" pitchFamily="49" charset="0"/>
              </a:rPr>
              <a:t>:</a:t>
            </a:r>
          </a:p>
          <a:p>
            <a:r>
              <a:rPr lang="en-IN" sz="600" b="0" dirty="0">
                <a:solidFill>
                  <a:srgbClr val="CCCCCC"/>
                </a:solidFill>
                <a:effectLst/>
                <a:latin typeface="Consolas" panose="020B0609020204030204" pitchFamily="49" charset="0"/>
              </a:rPr>
              <a:t>    </a:t>
            </a:r>
            <a:r>
              <a:rPr lang="en-IN" sz="600" b="0" dirty="0" err="1">
                <a:solidFill>
                  <a:srgbClr val="9CDCFE"/>
                </a:solidFill>
                <a:effectLst/>
                <a:latin typeface="Consolas" panose="020B0609020204030204" pitchFamily="49" charset="0"/>
              </a:rPr>
              <a:t>client_socket</a:t>
            </a:r>
            <a:r>
              <a:rPr lang="en-IN" sz="600" b="0" dirty="0" err="1">
                <a:solidFill>
                  <a:srgbClr val="CCCCCC"/>
                </a:solidFill>
                <a:effectLst/>
                <a:latin typeface="Consolas" panose="020B0609020204030204" pitchFamily="49" charset="0"/>
              </a:rPr>
              <a:t>.</a:t>
            </a:r>
            <a:r>
              <a:rPr lang="en-IN" sz="600" b="0" dirty="0" err="1">
                <a:solidFill>
                  <a:srgbClr val="DCDCAA"/>
                </a:solidFill>
                <a:effectLst/>
                <a:latin typeface="Consolas" panose="020B0609020204030204" pitchFamily="49" charset="0"/>
              </a:rPr>
              <a:t>close</a:t>
            </a:r>
            <a:r>
              <a:rPr lang="en-IN" sz="600" b="0" dirty="0">
                <a:solidFill>
                  <a:srgbClr val="CCCCCC"/>
                </a:solidFill>
                <a:effectLst/>
                <a:latin typeface="Consolas" panose="020B0609020204030204" pitchFamily="49" charset="0"/>
              </a:rPr>
              <a:t>()</a:t>
            </a:r>
          </a:p>
          <a:p>
            <a:br>
              <a:rPr lang="en-IN" sz="600" b="0" dirty="0">
                <a:solidFill>
                  <a:srgbClr val="CCCCCC"/>
                </a:solidFill>
                <a:effectLst/>
                <a:latin typeface="Consolas" panose="020B0609020204030204" pitchFamily="49" charset="0"/>
              </a:rPr>
            </a:br>
            <a:endParaRPr lang="en-IN" sz="600" b="0" dirty="0">
              <a:solidFill>
                <a:srgbClr val="CCCCCC"/>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0954B415-DF6B-04EE-50D3-C889563D9790}"/>
              </a:ext>
            </a:extLst>
          </p:cNvPr>
          <p:cNvPicPr>
            <a:picLocks noChangeAspect="1"/>
          </p:cNvPicPr>
          <p:nvPr/>
        </p:nvPicPr>
        <p:blipFill>
          <a:blip r:embed="rId2"/>
          <a:stretch>
            <a:fillRect/>
          </a:stretch>
        </p:blipFill>
        <p:spPr>
          <a:xfrm>
            <a:off x="2942377" y="4195287"/>
            <a:ext cx="5273847" cy="1930997"/>
          </a:xfrm>
          <a:prstGeom prst="rect">
            <a:avLst/>
          </a:prstGeom>
        </p:spPr>
      </p:pic>
      <p:pic>
        <p:nvPicPr>
          <p:cNvPr id="13" name="Picture 12">
            <a:extLst>
              <a:ext uri="{FF2B5EF4-FFF2-40B4-BE49-F238E27FC236}">
                <a16:creationId xmlns:a16="http://schemas.microsoft.com/office/drawing/2014/main" id="{2106DB52-FC67-4611-C3B6-DFDA4283E2ED}"/>
              </a:ext>
            </a:extLst>
          </p:cNvPr>
          <p:cNvPicPr>
            <a:picLocks noChangeAspect="1"/>
          </p:cNvPicPr>
          <p:nvPr/>
        </p:nvPicPr>
        <p:blipFill>
          <a:blip r:embed="rId3"/>
          <a:stretch>
            <a:fillRect/>
          </a:stretch>
        </p:blipFill>
        <p:spPr>
          <a:xfrm>
            <a:off x="8499982" y="3732156"/>
            <a:ext cx="3104199" cy="3074775"/>
          </a:xfrm>
          <a:prstGeom prst="rect">
            <a:avLst/>
          </a:prstGeom>
        </p:spPr>
      </p:pic>
    </p:spTree>
    <p:extLst>
      <p:ext uri="{BB962C8B-B14F-4D97-AF65-F5344CB8AC3E}">
        <p14:creationId xmlns:p14="http://schemas.microsoft.com/office/powerpoint/2010/main" val="4106841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A1FCCAF-4A96-260E-B66F-B32D509969F7}"/>
              </a:ext>
            </a:extLst>
          </p:cNvPr>
          <p:cNvSpPr txBox="1"/>
          <p:nvPr/>
        </p:nvSpPr>
        <p:spPr>
          <a:xfrm>
            <a:off x="379588" y="368093"/>
            <a:ext cx="7570611" cy="369332"/>
          </a:xfrm>
          <a:prstGeom prst="rect">
            <a:avLst/>
          </a:prstGeom>
          <a:noFill/>
        </p:spPr>
        <p:txBody>
          <a:bodyPr wrap="square">
            <a:spAutoFit/>
          </a:bodyPr>
          <a:lstStyle/>
          <a:p>
            <a:r>
              <a:rPr lang="en-IN" dirty="0"/>
              <a:t>UDP – Server(</a:t>
            </a:r>
            <a:r>
              <a:rPr lang="en-IN" dirty="0" err="1"/>
              <a:t>pico</a:t>
            </a:r>
            <a:r>
              <a:rPr lang="en-IN" dirty="0"/>
              <a:t>) and client(pc) &lt;keeping led and </a:t>
            </a:r>
            <a:r>
              <a:rPr lang="en-IN" dirty="0" err="1"/>
              <a:t>oled</a:t>
            </a:r>
            <a:r>
              <a:rPr lang="en-IN" dirty="0"/>
              <a:t>&gt; &lt;led on as output&gt; </a:t>
            </a:r>
          </a:p>
        </p:txBody>
      </p:sp>
      <p:sp>
        <p:nvSpPr>
          <p:cNvPr id="5" name="TextBox 4">
            <a:extLst>
              <a:ext uri="{FF2B5EF4-FFF2-40B4-BE49-F238E27FC236}">
                <a16:creationId xmlns:a16="http://schemas.microsoft.com/office/drawing/2014/main" id="{7A957B77-8F4D-03BE-45CC-4FE4708BC823}"/>
              </a:ext>
            </a:extLst>
          </p:cNvPr>
          <p:cNvSpPr txBox="1"/>
          <p:nvPr/>
        </p:nvSpPr>
        <p:spPr>
          <a:xfrm>
            <a:off x="379589" y="838375"/>
            <a:ext cx="6097508" cy="369332"/>
          </a:xfrm>
          <a:prstGeom prst="rect">
            <a:avLst/>
          </a:prstGeom>
          <a:noFill/>
        </p:spPr>
        <p:txBody>
          <a:bodyPr wrap="square">
            <a:spAutoFit/>
          </a:bodyPr>
          <a:lstStyle/>
          <a:p>
            <a:r>
              <a:rPr lang="en-IN" dirty="0"/>
              <a:t>Upload the code into </a:t>
            </a:r>
            <a:r>
              <a:rPr lang="en-IN" dirty="0" err="1"/>
              <a:t>pico</a:t>
            </a:r>
            <a:endParaRPr lang="en-IN" dirty="0"/>
          </a:p>
        </p:txBody>
      </p:sp>
      <p:sp>
        <p:nvSpPr>
          <p:cNvPr id="7" name="TextBox 6">
            <a:extLst>
              <a:ext uri="{FF2B5EF4-FFF2-40B4-BE49-F238E27FC236}">
                <a16:creationId xmlns:a16="http://schemas.microsoft.com/office/drawing/2014/main" id="{F3D57EC9-0CD8-29AF-2CED-26252FE69821}"/>
              </a:ext>
            </a:extLst>
          </p:cNvPr>
          <p:cNvSpPr txBox="1"/>
          <p:nvPr/>
        </p:nvSpPr>
        <p:spPr>
          <a:xfrm>
            <a:off x="6893557" y="737425"/>
            <a:ext cx="6097508" cy="1200329"/>
          </a:xfrm>
          <a:prstGeom prst="rect">
            <a:avLst/>
          </a:prstGeom>
          <a:noFill/>
        </p:spPr>
        <p:txBody>
          <a:bodyPr wrap="square">
            <a:spAutoFit/>
          </a:bodyPr>
          <a:lstStyle/>
          <a:p>
            <a:r>
              <a:rPr lang="en-IN" dirty="0"/>
              <a:t>Run the python code using terminal</a:t>
            </a:r>
          </a:p>
          <a:p>
            <a:endParaRPr lang="en-IN" dirty="0"/>
          </a:p>
          <a:p>
            <a:endParaRPr lang="en-IN" dirty="0"/>
          </a:p>
          <a:p>
            <a:endParaRPr lang="en-IN" dirty="0"/>
          </a:p>
        </p:txBody>
      </p:sp>
      <p:sp>
        <p:nvSpPr>
          <p:cNvPr id="3" name="TextBox 2">
            <a:extLst>
              <a:ext uri="{FF2B5EF4-FFF2-40B4-BE49-F238E27FC236}">
                <a16:creationId xmlns:a16="http://schemas.microsoft.com/office/drawing/2014/main" id="{09691A7F-1079-836C-5B39-5E1496ECCF0F}"/>
              </a:ext>
            </a:extLst>
          </p:cNvPr>
          <p:cNvSpPr txBox="1"/>
          <p:nvPr/>
        </p:nvSpPr>
        <p:spPr>
          <a:xfrm>
            <a:off x="707931" y="1262982"/>
            <a:ext cx="6495860" cy="5078313"/>
          </a:xfrm>
          <a:prstGeom prst="rect">
            <a:avLst/>
          </a:prstGeom>
          <a:noFill/>
        </p:spPr>
        <p:txBody>
          <a:bodyPr wrap="square">
            <a:spAutoFit/>
          </a:bodyPr>
          <a:lstStyle/>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WiFi.h</a:t>
            </a:r>
            <a:r>
              <a:rPr lang="en-IN" sz="600" b="0" dirty="0">
                <a:solidFill>
                  <a:srgbClr val="005C5F"/>
                </a:solidFill>
                <a:effectLst/>
                <a:latin typeface="Consolas" panose="020B0609020204030204" pitchFamily="49" charset="0"/>
              </a:rPr>
              <a:t>&gt;</a:t>
            </a:r>
            <a:endParaRPr lang="en-IN" sz="600" b="0" dirty="0">
              <a:solidFill>
                <a:srgbClr val="4E5B61"/>
              </a:solidFill>
              <a:effectLst/>
              <a:latin typeface="Consolas" panose="020B0609020204030204" pitchFamily="49" charset="0"/>
            </a:endParaRPr>
          </a:p>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WiFiUdp.h</a:t>
            </a:r>
            <a:r>
              <a:rPr lang="en-IN" sz="600" b="0" dirty="0">
                <a:solidFill>
                  <a:srgbClr val="005C5F"/>
                </a:solidFill>
                <a:effectLst/>
                <a:latin typeface="Consolas" panose="020B0609020204030204" pitchFamily="49" charset="0"/>
              </a:rPr>
              <a:t>&gt;</a:t>
            </a:r>
            <a:endParaRPr lang="en-IN" sz="600" b="0" dirty="0">
              <a:solidFill>
                <a:srgbClr val="4E5B61"/>
              </a:solidFill>
              <a:effectLst/>
              <a:latin typeface="Consolas" panose="020B0609020204030204" pitchFamily="49" charset="0"/>
            </a:endParaRPr>
          </a:p>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&lt;U8g2lib.h&gt;</a:t>
            </a:r>
            <a:endParaRPr lang="en-IN" sz="600" b="0" dirty="0">
              <a:solidFill>
                <a:srgbClr val="4E5B61"/>
              </a:solidFill>
              <a:effectLst/>
              <a:latin typeface="Consolas" panose="020B0609020204030204" pitchFamily="49" charset="0"/>
            </a:endParaRPr>
          </a:p>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Wire.h</a:t>
            </a:r>
            <a:r>
              <a:rPr lang="en-IN" sz="600" b="0" dirty="0">
                <a:solidFill>
                  <a:srgbClr val="005C5F"/>
                </a:solidFill>
                <a:effectLst/>
                <a:latin typeface="Consolas" panose="020B0609020204030204" pitchFamily="49" charset="0"/>
              </a:rPr>
              <a:t>&gt;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a:t>
            </a:r>
            <a:r>
              <a:rPr lang="en-IN" sz="600" b="0" dirty="0" err="1">
                <a:solidFill>
                  <a:srgbClr val="95A5A6"/>
                </a:solidFill>
                <a:effectLst/>
                <a:latin typeface="Consolas" panose="020B0609020204030204" pitchFamily="49" charset="0"/>
              </a:rPr>
              <a:t>WiFi</a:t>
            </a:r>
            <a:r>
              <a:rPr lang="en-IN" sz="600" b="0" dirty="0">
                <a:solidFill>
                  <a:srgbClr val="95A5A6"/>
                </a:solidFill>
                <a:effectLst/>
                <a:latin typeface="Consolas" panose="020B0609020204030204" pitchFamily="49" charset="0"/>
              </a:rPr>
              <a:t> network settings</a:t>
            </a:r>
            <a:endParaRPr lang="en-IN" sz="600" b="0" dirty="0">
              <a:solidFill>
                <a:srgbClr val="4E5B61"/>
              </a:solidFill>
              <a:effectLst/>
              <a:latin typeface="Consolas" panose="020B0609020204030204" pitchFamily="49" charset="0"/>
            </a:endParaRP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ssid</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"SHIELD"</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password = </a:t>
            </a:r>
            <a:r>
              <a:rPr lang="en-IN" sz="600" b="0" dirty="0">
                <a:solidFill>
                  <a:srgbClr val="005C5F"/>
                </a:solidFill>
                <a:effectLst/>
                <a:latin typeface="Consolas" panose="020B0609020204030204" pitchFamily="49" charset="0"/>
              </a:rPr>
              <a:t>"AVENGERS"</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err="1">
                <a:solidFill>
                  <a:srgbClr val="4E5B61"/>
                </a:solidFill>
                <a:effectLst/>
                <a:latin typeface="Consolas" panose="020B0609020204030204" pitchFamily="49" charset="0"/>
              </a:rPr>
              <a:t>WiFiUDP</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udp</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unsigned</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localPort</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8888</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Local port to listen for UDP messages</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OLED display setup</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U8G2_SSD1306_128X64_NONAME_F_HW_I2C </a:t>
            </a:r>
            <a:r>
              <a:rPr lang="en-IN" sz="600" b="0" dirty="0">
                <a:solidFill>
                  <a:srgbClr val="D35400"/>
                </a:solidFill>
                <a:effectLst/>
                <a:latin typeface="Consolas" panose="020B0609020204030204" pitchFamily="49" charset="0"/>
              </a:rPr>
              <a:t>u8g2</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U8G2_R0, U8X8_PIN_NONE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GPIO pins for the LEDs</a:t>
            </a:r>
            <a:endParaRPr lang="en-IN" sz="600" b="0" dirty="0">
              <a:solidFill>
                <a:srgbClr val="4E5B61"/>
              </a:solidFill>
              <a:effectLst/>
              <a:latin typeface="Consolas" panose="020B0609020204030204" pitchFamily="49" charset="0"/>
            </a:endParaRP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ledPins</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4</a:t>
            </a:r>
            <a:r>
              <a:rPr lang="en-IN" sz="600" b="0" dirty="0">
                <a:solidFill>
                  <a:srgbClr val="4E5B61"/>
                </a:solidFill>
                <a:effectLst/>
                <a:latin typeface="Consolas" panose="020B0609020204030204" pitchFamily="49" charset="0"/>
              </a:rPr>
              <a:t>] = </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16</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17</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18</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19</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setup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115200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95A5A6"/>
                </a:solidFill>
                <a:effectLst/>
                <a:latin typeface="Consolas" panose="020B0609020204030204" pitchFamily="49" charset="0"/>
              </a:rPr>
              <a:t>  // Connect to </a:t>
            </a:r>
            <a:r>
              <a:rPr lang="en-IN" sz="600" b="0" dirty="0" err="1">
                <a:solidFill>
                  <a:srgbClr val="95A5A6"/>
                </a:solidFill>
                <a:effectLst/>
                <a:latin typeface="Consolas" panose="020B0609020204030204" pitchFamily="49" charset="0"/>
              </a:rPr>
              <a:t>WiFi</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ssid</a:t>
            </a:r>
            <a:r>
              <a:rPr lang="en-IN" sz="600" b="0" dirty="0">
                <a:solidFill>
                  <a:srgbClr val="4E5B61"/>
                </a:solidFill>
                <a:effectLst/>
                <a:latin typeface="Consolas" panose="020B0609020204030204" pitchFamily="49" charset="0"/>
              </a:rPr>
              <a:t>, password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while</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status</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 WL_CONNECTED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delay</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500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a:t>
            </a:r>
            <a:r>
              <a:rPr lang="en-IN" sz="600" b="0" dirty="0" err="1">
                <a:solidFill>
                  <a:srgbClr val="005C5F"/>
                </a:solidFill>
                <a:effectLst/>
                <a:latin typeface="Consolas" panose="020B0609020204030204" pitchFamily="49" charset="0"/>
              </a:rPr>
              <a:t>nWiFi</a:t>
            </a:r>
            <a:r>
              <a:rPr lang="en-IN" sz="600" b="0" dirty="0">
                <a:solidFill>
                  <a:srgbClr val="005C5F"/>
                </a:solidFill>
                <a:effectLst/>
                <a:latin typeface="Consolas" panose="020B0609020204030204" pitchFamily="49" charset="0"/>
              </a:rPr>
              <a:t> connected"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"IP address: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localIP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Start the UDP server</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localPort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"UDP server started on port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localPort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Initialize the OLED display</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Test display message</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clearBuffer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setFont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u8g2_font_ncenB08_tr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drawStr</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20</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"Startup OK"</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sendBuffer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delay</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2000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Show the message for 2 seconds</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Initialize LED pins</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for</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&lt; </a:t>
            </a:r>
            <a:r>
              <a:rPr lang="en-IN" sz="600" b="0" dirty="0">
                <a:solidFill>
                  <a:srgbClr val="005C5F"/>
                </a:solidFill>
                <a:effectLst/>
                <a:latin typeface="Consolas" panose="020B0609020204030204" pitchFamily="49" charset="0"/>
              </a:rPr>
              <a:t>4</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pinMode</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ledPins</a:t>
            </a:r>
            <a:r>
              <a:rPr lang="en-IN" sz="600" b="0" dirty="0">
                <a:solidFill>
                  <a:srgbClr val="4E5B61"/>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OUTPUT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ledPins</a:t>
            </a:r>
            <a:r>
              <a:rPr lang="en-IN" sz="600" b="0" dirty="0">
                <a:solidFill>
                  <a:srgbClr val="4E5B61"/>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Ensure all LEDs are off initially</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br>
              <a:rPr lang="en-IN" sz="600" b="0" dirty="0">
                <a:solidFill>
                  <a:srgbClr val="4E5B61"/>
                </a:solidFill>
                <a:effectLst/>
                <a:latin typeface="Consolas" panose="020B0609020204030204" pitchFamily="49" charset="0"/>
              </a:rPr>
            </a:br>
            <a:endParaRPr lang="en-IN" sz="600" b="0" dirty="0">
              <a:solidFill>
                <a:srgbClr val="4E5B6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F10CFD4-8308-F87C-7BAC-8F3057B9CA8C}"/>
              </a:ext>
            </a:extLst>
          </p:cNvPr>
          <p:cNvSpPr txBox="1"/>
          <p:nvPr/>
        </p:nvSpPr>
        <p:spPr>
          <a:xfrm>
            <a:off x="8236044" y="1525156"/>
            <a:ext cx="6496050" cy="4647426"/>
          </a:xfrm>
          <a:prstGeom prst="rect">
            <a:avLst/>
          </a:prstGeom>
          <a:noFill/>
        </p:spPr>
        <p:txBody>
          <a:bodyPr wrap="square">
            <a:spAutoFit/>
          </a:bodyPr>
          <a:lstStyle/>
          <a:p>
            <a:r>
              <a:rPr lang="en-IN" sz="800" b="0" dirty="0">
                <a:solidFill>
                  <a:srgbClr val="00979D"/>
                </a:solidFill>
                <a:effectLst/>
                <a:latin typeface="Consolas" panose="020B0609020204030204" pitchFamily="49" charset="0"/>
              </a:rPr>
              <a:t>void</a:t>
            </a:r>
            <a:r>
              <a:rPr lang="en-IN" sz="800" b="0" dirty="0">
                <a:solidFill>
                  <a:srgbClr val="4E5B61"/>
                </a:solidFill>
                <a:effectLst/>
                <a:latin typeface="Consolas" panose="020B0609020204030204" pitchFamily="49" charset="0"/>
              </a:rPr>
              <a:t> </a:t>
            </a:r>
            <a:r>
              <a:rPr lang="en-IN" sz="800" b="0" dirty="0">
                <a:solidFill>
                  <a:srgbClr val="D35400"/>
                </a:solidFill>
                <a:effectLst/>
                <a:latin typeface="Consolas" panose="020B0609020204030204" pitchFamily="49" charset="0"/>
              </a:rPr>
              <a:t>loop</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 </a:t>
            </a:r>
            <a:r>
              <a:rPr lang="en-IN" sz="800" b="0" dirty="0">
                <a:solidFill>
                  <a:srgbClr val="434F54"/>
                </a:solidFill>
                <a:effectLst/>
                <a:latin typeface="Consolas" panose="020B0609020204030204" pitchFamily="49" charset="0"/>
              </a:rPr>
              <a:t>{</a:t>
            </a:r>
            <a:endParaRPr lang="en-IN" sz="800" b="0" dirty="0">
              <a:solidFill>
                <a:srgbClr val="4E5B61"/>
              </a:solidFill>
              <a:effectLst/>
              <a:latin typeface="Consolas" panose="020B0609020204030204" pitchFamily="49" charset="0"/>
            </a:endParaRPr>
          </a:p>
          <a:p>
            <a:r>
              <a:rPr lang="en-IN" sz="800" b="0" dirty="0">
                <a:solidFill>
                  <a:srgbClr val="4E5B61"/>
                </a:solidFill>
                <a:effectLst/>
                <a:latin typeface="Consolas" panose="020B0609020204030204" pitchFamily="49" charset="0"/>
              </a:rPr>
              <a:t>  </a:t>
            </a:r>
            <a:r>
              <a:rPr lang="en-IN" sz="800" b="0" dirty="0">
                <a:solidFill>
                  <a:srgbClr val="00979D"/>
                </a:solidFill>
                <a:effectLst/>
                <a:latin typeface="Consolas" panose="020B0609020204030204" pitchFamily="49" charset="0"/>
              </a:rPr>
              <a:t>int</a:t>
            </a:r>
            <a:r>
              <a:rPr lang="en-IN" sz="800" b="0" dirty="0">
                <a:solidFill>
                  <a:srgbClr val="4E5B61"/>
                </a:solidFill>
                <a:effectLst/>
                <a:latin typeface="Consolas" panose="020B0609020204030204" pitchFamily="49" charset="0"/>
              </a:rPr>
              <a:t> </a:t>
            </a:r>
            <a:r>
              <a:rPr lang="en-IN" sz="800" b="0" dirty="0" err="1">
                <a:solidFill>
                  <a:srgbClr val="4E5B61"/>
                </a:solidFill>
                <a:effectLst/>
                <a:latin typeface="Consolas" panose="020B0609020204030204" pitchFamily="49" charset="0"/>
              </a:rPr>
              <a:t>packetSize</a:t>
            </a:r>
            <a:r>
              <a:rPr lang="en-IN" sz="800" b="0" dirty="0">
                <a:solidFill>
                  <a:srgbClr val="4E5B61"/>
                </a:solidFill>
                <a:effectLst/>
                <a:latin typeface="Consolas" panose="020B0609020204030204" pitchFamily="49" charset="0"/>
              </a:rPr>
              <a:t> = </a:t>
            </a:r>
            <a:r>
              <a:rPr lang="en-IN" sz="800" b="0" dirty="0" err="1">
                <a:solidFill>
                  <a:srgbClr val="D35400"/>
                </a:solidFill>
                <a:effectLst/>
                <a:latin typeface="Consolas" panose="020B0609020204030204" pitchFamily="49" charset="0"/>
              </a:rPr>
              <a:t>udp</a:t>
            </a:r>
            <a:r>
              <a:rPr lang="en-IN" sz="800" b="0" dirty="0" err="1">
                <a:solidFill>
                  <a:srgbClr val="4E5B61"/>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parsePacket</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a:t>
            </a:r>
            <a:r>
              <a:rPr lang="en-IN" sz="800" b="0" dirty="0">
                <a:solidFill>
                  <a:srgbClr val="728E00"/>
                </a:solidFill>
                <a:effectLst/>
                <a:latin typeface="Consolas" panose="020B0609020204030204" pitchFamily="49" charset="0"/>
              </a:rPr>
              <a:t>if</a:t>
            </a:r>
            <a:r>
              <a:rPr lang="en-IN" sz="800" b="0" dirty="0">
                <a:solidFill>
                  <a:srgbClr val="4E5B61"/>
                </a:solidFill>
                <a:effectLst/>
                <a:latin typeface="Consolas" panose="020B0609020204030204" pitchFamily="49" charset="0"/>
              </a:rPr>
              <a:t> </a:t>
            </a:r>
            <a:r>
              <a:rPr lang="en-IN" sz="800" b="0" dirty="0">
                <a:solidFill>
                  <a:srgbClr val="434F54"/>
                </a:solidFill>
                <a:effectLst/>
                <a:latin typeface="Consolas" panose="020B0609020204030204" pitchFamily="49" charset="0"/>
              </a:rPr>
              <a:t>(</a:t>
            </a:r>
            <a:r>
              <a:rPr lang="en-IN" sz="800" b="0" dirty="0" err="1">
                <a:solidFill>
                  <a:srgbClr val="4E5B61"/>
                </a:solidFill>
                <a:effectLst/>
                <a:latin typeface="Consolas" panose="020B0609020204030204" pitchFamily="49" charset="0"/>
              </a:rPr>
              <a:t>packetSize</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 </a:t>
            </a:r>
            <a:r>
              <a:rPr lang="en-IN" sz="800" b="0" dirty="0">
                <a:solidFill>
                  <a:srgbClr val="434F54"/>
                </a:solidFill>
                <a:effectLst/>
                <a:latin typeface="Consolas" panose="020B0609020204030204" pitchFamily="49" charset="0"/>
              </a:rPr>
              <a:t>{</a:t>
            </a:r>
            <a:endParaRPr lang="en-IN" sz="800" b="0" dirty="0">
              <a:solidFill>
                <a:srgbClr val="4E5B61"/>
              </a:solidFill>
              <a:effectLst/>
              <a:latin typeface="Consolas" panose="020B0609020204030204" pitchFamily="49" charset="0"/>
            </a:endParaRPr>
          </a:p>
          <a:p>
            <a:r>
              <a:rPr lang="en-IN" sz="800" b="0" dirty="0">
                <a:solidFill>
                  <a:srgbClr val="95A5A6"/>
                </a:solidFill>
                <a:effectLst/>
                <a:latin typeface="Consolas" panose="020B0609020204030204" pitchFamily="49" charset="0"/>
              </a:rPr>
              <a:t>    // Read the incoming packet</a:t>
            </a:r>
            <a:endParaRPr lang="en-IN" sz="800" b="0" dirty="0">
              <a:solidFill>
                <a:srgbClr val="4E5B61"/>
              </a:solidFill>
              <a:effectLst/>
              <a:latin typeface="Consolas" panose="020B0609020204030204" pitchFamily="49" charset="0"/>
            </a:endParaRPr>
          </a:p>
          <a:p>
            <a:r>
              <a:rPr lang="en-IN" sz="800" b="0" dirty="0">
                <a:solidFill>
                  <a:srgbClr val="4E5B61"/>
                </a:solidFill>
                <a:effectLst/>
                <a:latin typeface="Consolas" panose="020B0609020204030204" pitchFamily="49" charset="0"/>
              </a:rPr>
              <a:t>    String </a:t>
            </a:r>
            <a:r>
              <a:rPr lang="en-IN" sz="800" b="0" dirty="0" err="1">
                <a:solidFill>
                  <a:srgbClr val="4E5B61"/>
                </a:solidFill>
                <a:effectLst/>
                <a:latin typeface="Consolas" panose="020B0609020204030204" pitchFamily="49" charset="0"/>
              </a:rPr>
              <a:t>incomingPacket</a:t>
            </a:r>
            <a:r>
              <a:rPr lang="en-IN" sz="800" b="0" dirty="0">
                <a:solidFill>
                  <a:srgbClr val="4E5B61"/>
                </a:solidFill>
                <a:effectLst/>
                <a:latin typeface="Consolas" panose="020B0609020204030204" pitchFamily="49" charset="0"/>
              </a:rPr>
              <a:t> = </a:t>
            </a:r>
            <a:r>
              <a:rPr lang="en-IN" sz="800" b="0" dirty="0">
                <a:solidFill>
                  <a:srgbClr val="005C5F"/>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a:t>
            </a:r>
            <a:r>
              <a:rPr lang="en-IN" sz="800" b="0" dirty="0">
                <a:solidFill>
                  <a:srgbClr val="00979D"/>
                </a:solidFill>
                <a:effectLst/>
                <a:latin typeface="Consolas" panose="020B0609020204030204" pitchFamily="49" charset="0"/>
              </a:rPr>
              <a:t>int</a:t>
            </a:r>
            <a:r>
              <a:rPr lang="en-IN" sz="800" b="0" dirty="0">
                <a:solidFill>
                  <a:srgbClr val="4E5B61"/>
                </a:solidFill>
                <a:effectLst/>
                <a:latin typeface="Consolas" panose="020B0609020204030204" pitchFamily="49" charset="0"/>
              </a:rPr>
              <a:t> </a:t>
            </a:r>
            <a:r>
              <a:rPr lang="en-IN" sz="800" b="0" dirty="0" err="1">
                <a:solidFill>
                  <a:srgbClr val="4E5B61"/>
                </a:solidFill>
                <a:effectLst/>
                <a:latin typeface="Consolas" panose="020B0609020204030204" pitchFamily="49" charset="0"/>
              </a:rPr>
              <a:t>len</a:t>
            </a:r>
            <a:r>
              <a:rPr lang="en-IN" sz="800" b="0" dirty="0">
                <a:solidFill>
                  <a:srgbClr val="4E5B61"/>
                </a:solidFill>
                <a:effectLst/>
                <a:latin typeface="Consolas" panose="020B0609020204030204" pitchFamily="49" charset="0"/>
              </a:rPr>
              <a:t> = </a:t>
            </a:r>
            <a:r>
              <a:rPr lang="en-IN" sz="800" b="0" dirty="0" err="1">
                <a:solidFill>
                  <a:srgbClr val="D35400"/>
                </a:solidFill>
                <a:effectLst/>
                <a:latin typeface="Consolas" panose="020B0609020204030204" pitchFamily="49" charset="0"/>
              </a:rPr>
              <a:t>udp</a:t>
            </a:r>
            <a:r>
              <a:rPr lang="en-IN" sz="800" b="0" dirty="0" err="1">
                <a:solidFill>
                  <a:srgbClr val="4E5B61"/>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read</a:t>
            </a:r>
            <a:r>
              <a:rPr lang="en-IN" sz="800" b="0" dirty="0">
                <a:solidFill>
                  <a:srgbClr val="434F54"/>
                </a:solidFill>
                <a:effectLst/>
                <a:latin typeface="Consolas" panose="020B0609020204030204" pitchFamily="49" charset="0"/>
              </a:rPr>
              <a:t>((</a:t>
            </a:r>
            <a:r>
              <a:rPr lang="en-IN" sz="800" b="0" dirty="0">
                <a:solidFill>
                  <a:srgbClr val="00979D"/>
                </a:solidFill>
                <a:effectLst/>
                <a:latin typeface="Consolas" panose="020B0609020204030204" pitchFamily="49" charset="0"/>
              </a:rPr>
              <a:t>unsigned</a:t>
            </a:r>
            <a:r>
              <a:rPr lang="en-IN" sz="800" b="0" dirty="0">
                <a:solidFill>
                  <a:srgbClr val="4E5B61"/>
                </a:solidFill>
                <a:effectLst/>
                <a:latin typeface="Consolas" panose="020B0609020204030204" pitchFamily="49" charset="0"/>
              </a:rPr>
              <a:t> </a:t>
            </a:r>
            <a:r>
              <a:rPr lang="en-IN" sz="800" b="0" dirty="0">
                <a:solidFill>
                  <a:srgbClr val="00979D"/>
                </a:solidFill>
                <a:effectLst/>
                <a:latin typeface="Consolas" panose="020B0609020204030204" pitchFamily="49" charset="0"/>
              </a:rPr>
              <a:t>char</a:t>
            </a:r>
            <a:r>
              <a:rPr lang="en-IN" sz="800" b="0" dirty="0">
                <a:solidFill>
                  <a:srgbClr val="4E5B61"/>
                </a:solidFill>
                <a:effectLst/>
                <a:latin typeface="Consolas" panose="020B0609020204030204" pitchFamily="49" charset="0"/>
              </a:rPr>
              <a:t>*</a:t>
            </a:r>
            <a:r>
              <a:rPr lang="en-IN" sz="800" b="0" dirty="0">
                <a:solidFill>
                  <a:srgbClr val="434F54"/>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incomingPacket</a:t>
            </a:r>
            <a:r>
              <a:rPr lang="en-IN" sz="800" b="0" dirty="0" err="1">
                <a:solidFill>
                  <a:srgbClr val="4E5B61"/>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begin</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 </a:t>
            </a:r>
            <a:r>
              <a:rPr lang="en-IN" sz="800" b="0" dirty="0">
                <a:solidFill>
                  <a:srgbClr val="005C5F"/>
                </a:solidFill>
                <a:effectLst/>
                <a:latin typeface="Consolas" panose="020B0609020204030204" pitchFamily="49" charset="0"/>
              </a:rPr>
              <a:t>255</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a:t>
            </a:r>
            <a:r>
              <a:rPr lang="en-IN" sz="800" b="0" dirty="0">
                <a:solidFill>
                  <a:srgbClr val="728E00"/>
                </a:solidFill>
                <a:effectLst/>
                <a:latin typeface="Consolas" panose="020B0609020204030204" pitchFamily="49" charset="0"/>
              </a:rPr>
              <a:t>if</a:t>
            </a:r>
            <a:r>
              <a:rPr lang="en-IN" sz="800" b="0" dirty="0">
                <a:solidFill>
                  <a:srgbClr val="4E5B61"/>
                </a:solidFill>
                <a:effectLst/>
                <a:latin typeface="Consolas" panose="020B0609020204030204" pitchFamily="49" charset="0"/>
              </a:rPr>
              <a:t> </a:t>
            </a:r>
            <a:r>
              <a:rPr lang="en-IN" sz="800" b="0" dirty="0">
                <a:solidFill>
                  <a:srgbClr val="434F54"/>
                </a:solidFill>
                <a:effectLst/>
                <a:latin typeface="Consolas" panose="020B0609020204030204" pitchFamily="49" charset="0"/>
              </a:rPr>
              <a:t>(</a:t>
            </a:r>
            <a:r>
              <a:rPr lang="en-IN" sz="800" b="0" dirty="0" err="1">
                <a:solidFill>
                  <a:srgbClr val="4E5B61"/>
                </a:solidFill>
                <a:effectLst/>
                <a:latin typeface="Consolas" panose="020B0609020204030204" pitchFamily="49" charset="0"/>
              </a:rPr>
              <a:t>len</a:t>
            </a:r>
            <a:r>
              <a:rPr lang="en-IN" sz="800" b="0" dirty="0">
                <a:solidFill>
                  <a:srgbClr val="4E5B61"/>
                </a:solidFill>
                <a:effectLst/>
                <a:latin typeface="Consolas" panose="020B0609020204030204" pitchFamily="49" charset="0"/>
              </a:rPr>
              <a:t> &gt; </a:t>
            </a:r>
            <a:r>
              <a:rPr lang="en-IN" sz="800" b="0" dirty="0">
                <a:solidFill>
                  <a:srgbClr val="005C5F"/>
                </a:solidFill>
                <a:effectLst/>
                <a:latin typeface="Consolas" panose="020B0609020204030204" pitchFamily="49" charset="0"/>
              </a:rPr>
              <a:t>0</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 </a:t>
            </a:r>
            <a:r>
              <a:rPr lang="en-IN" sz="800" b="0" dirty="0" err="1">
                <a:solidFill>
                  <a:srgbClr val="D35400"/>
                </a:solidFill>
                <a:effectLst/>
                <a:latin typeface="Consolas" panose="020B0609020204030204" pitchFamily="49" charset="0"/>
              </a:rPr>
              <a:t>incomingPacket</a:t>
            </a:r>
            <a:r>
              <a:rPr lang="en-IN" sz="800" b="0" dirty="0">
                <a:solidFill>
                  <a:srgbClr val="4E5B61"/>
                </a:solidFill>
                <a:effectLst/>
                <a:latin typeface="Consolas" panose="020B0609020204030204" pitchFamily="49" charset="0"/>
              </a:rPr>
              <a:t>[</a:t>
            </a:r>
            <a:r>
              <a:rPr lang="en-IN" sz="800" b="0" dirty="0" err="1">
                <a:solidFill>
                  <a:srgbClr val="4E5B61"/>
                </a:solidFill>
                <a:effectLst/>
                <a:latin typeface="Consolas" panose="020B0609020204030204" pitchFamily="49" charset="0"/>
              </a:rPr>
              <a:t>len</a:t>
            </a:r>
            <a:r>
              <a:rPr lang="en-IN" sz="800" b="0" dirty="0">
                <a:solidFill>
                  <a:srgbClr val="4E5B61"/>
                </a:solidFill>
                <a:effectLst/>
                <a:latin typeface="Consolas" panose="020B0609020204030204" pitchFamily="49" charset="0"/>
              </a:rPr>
              <a:t>] = </a:t>
            </a:r>
            <a:r>
              <a:rPr lang="en-IN" sz="800" b="0" dirty="0">
                <a:solidFill>
                  <a:srgbClr val="005C5F"/>
                </a:solidFill>
                <a:effectLst/>
                <a:latin typeface="Consolas" panose="020B0609020204030204" pitchFamily="49" charset="0"/>
              </a:rPr>
              <a:t>0</a:t>
            </a:r>
            <a:r>
              <a:rPr lang="en-IN" sz="800" b="0" dirty="0">
                <a:solidFill>
                  <a:srgbClr val="4E5B61"/>
                </a:solidFill>
                <a:effectLst/>
                <a:latin typeface="Consolas" panose="020B0609020204030204" pitchFamily="49" charset="0"/>
              </a:rPr>
              <a:t>;</a:t>
            </a:r>
          </a:p>
          <a:p>
            <a:br>
              <a:rPr lang="en-IN" sz="800" b="0" dirty="0">
                <a:solidFill>
                  <a:srgbClr val="4E5B61"/>
                </a:solidFill>
                <a:effectLst/>
                <a:latin typeface="Consolas" panose="020B0609020204030204" pitchFamily="49" charset="0"/>
              </a:rPr>
            </a:br>
            <a:r>
              <a:rPr lang="en-IN" sz="800" b="0" dirty="0">
                <a:solidFill>
                  <a:srgbClr val="4E5B61"/>
                </a:solidFill>
                <a:effectLst/>
                <a:latin typeface="Consolas" panose="020B0609020204030204" pitchFamily="49" charset="0"/>
              </a:rPr>
              <a:t>    </a:t>
            </a:r>
            <a:r>
              <a:rPr lang="en-IN" sz="800" b="0" dirty="0" err="1">
                <a:solidFill>
                  <a:srgbClr val="D35400"/>
                </a:solidFill>
                <a:effectLst/>
                <a:latin typeface="Consolas" panose="020B0609020204030204" pitchFamily="49" charset="0"/>
              </a:rPr>
              <a:t>Serial</a:t>
            </a:r>
            <a:r>
              <a:rPr lang="en-IN" sz="800" b="0" dirty="0" err="1">
                <a:solidFill>
                  <a:srgbClr val="4E5B61"/>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print</a:t>
            </a:r>
            <a:r>
              <a:rPr lang="en-IN" sz="800" b="0" dirty="0">
                <a:solidFill>
                  <a:srgbClr val="434F54"/>
                </a:solidFill>
                <a:effectLst/>
                <a:latin typeface="Consolas" panose="020B0609020204030204" pitchFamily="49" charset="0"/>
              </a:rPr>
              <a:t>(</a:t>
            </a:r>
            <a:r>
              <a:rPr lang="en-IN" sz="800" b="0" dirty="0">
                <a:solidFill>
                  <a:srgbClr val="005C5F"/>
                </a:solidFill>
                <a:effectLst/>
                <a:latin typeface="Consolas" panose="020B0609020204030204" pitchFamily="49" charset="0"/>
              </a:rPr>
              <a:t>"Received packet of size "</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a:t>
            </a:r>
            <a:r>
              <a:rPr lang="en-IN" sz="800" b="0" dirty="0" err="1">
                <a:solidFill>
                  <a:srgbClr val="D35400"/>
                </a:solidFill>
                <a:effectLst/>
                <a:latin typeface="Consolas" panose="020B0609020204030204" pitchFamily="49" charset="0"/>
              </a:rPr>
              <a:t>Serial</a:t>
            </a:r>
            <a:r>
              <a:rPr lang="en-IN" sz="800" b="0" dirty="0" err="1">
                <a:solidFill>
                  <a:srgbClr val="4E5B61"/>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println</a:t>
            </a:r>
            <a:r>
              <a:rPr lang="en-IN" sz="800" b="0" dirty="0">
                <a:solidFill>
                  <a:srgbClr val="434F54"/>
                </a:solidFill>
                <a:effectLst/>
                <a:latin typeface="Consolas" panose="020B0609020204030204" pitchFamily="49" charset="0"/>
              </a:rPr>
              <a:t>(</a:t>
            </a:r>
            <a:r>
              <a:rPr lang="en-IN" sz="800" b="0" dirty="0" err="1">
                <a:solidFill>
                  <a:srgbClr val="4E5B61"/>
                </a:solidFill>
                <a:effectLst/>
                <a:latin typeface="Consolas" panose="020B0609020204030204" pitchFamily="49" charset="0"/>
              </a:rPr>
              <a:t>packetSize</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a:t>
            </a:r>
            <a:r>
              <a:rPr lang="en-IN" sz="800" b="0" dirty="0" err="1">
                <a:solidFill>
                  <a:srgbClr val="D35400"/>
                </a:solidFill>
                <a:effectLst/>
                <a:latin typeface="Consolas" panose="020B0609020204030204" pitchFamily="49" charset="0"/>
              </a:rPr>
              <a:t>Serial</a:t>
            </a:r>
            <a:r>
              <a:rPr lang="en-IN" sz="800" b="0" dirty="0" err="1">
                <a:solidFill>
                  <a:srgbClr val="4E5B61"/>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print</a:t>
            </a:r>
            <a:r>
              <a:rPr lang="en-IN" sz="800" b="0" dirty="0">
                <a:solidFill>
                  <a:srgbClr val="434F54"/>
                </a:solidFill>
                <a:effectLst/>
                <a:latin typeface="Consolas" panose="020B0609020204030204" pitchFamily="49" charset="0"/>
              </a:rPr>
              <a:t>(</a:t>
            </a:r>
            <a:r>
              <a:rPr lang="en-IN" sz="800" b="0" dirty="0">
                <a:solidFill>
                  <a:srgbClr val="005C5F"/>
                </a:solidFill>
                <a:effectLst/>
                <a:latin typeface="Consolas" panose="020B0609020204030204" pitchFamily="49" charset="0"/>
              </a:rPr>
              <a:t>"Contents: "</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a:t>
            </a:r>
            <a:r>
              <a:rPr lang="en-IN" sz="800" b="0" dirty="0" err="1">
                <a:solidFill>
                  <a:srgbClr val="D35400"/>
                </a:solidFill>
                <a:effectLst/>
                <a:latin typeface="Consolas" panose="020B0609020204030204" pitchFamily="49" charset="0"/>
              </a:rPr>
              <a:t>Serial</a:t>
            </a:r>
            <a:r>
              <a:rPr lang="en-IN" sz="800" b="0" dirty="0" err="1">
                <a:solidFill>
                  <a:srgbClr val="4E5B61"/>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println</a:t>
            </a:r>
            <a:r>
              <a:rPr lang="en-IN" sz="800" b="0" dirty="0">
                <a:solidFill>
                  <a:srgbClr val="434F54"/>
                </a:solidFill>
                <a:effectLst/>
                <a:latin typeface="Consolas" panose="020B0609020204030204" pitchFamily="49" charset="0"/>
              </a:rPr>
              <a:t>(</a:t>
            </a:r>
            <a:r>
              <a:rPr lang="en-IN" sz="800" b="0" dirty="0" err="1">
                <a:solidFill>
                  <a:srgbClr val="4E5B61"/>
                </a:solidFill>
                <a:effectLst/>
                <a:latin typeface="Consolas" panose="020B0609020204030204" pitchFamily="49" charset="0"/>
              </a:rPr>
              <a:t>incomingPacket</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br>
              <a:rPr lang="en-IN" sz="800" b="0" dirty="0">
                <a:solidFill>
                  <a:srgbClr val="4E5B61"/>
                </a:solidFill>
                <a:effectLst/>
                <a:latin typeface="Consolas" panose="020B0609020204030204" pitchFamily="49" charset="0"/>
              </a:rPr>
            </a:br>
            <a:r>
              <a:rPr lang="en-IN" sz="800" b="0" dirty="0">
                <a:solidFill>
                  <a:srgbClr val="95A5A6"/>
                </a:solidFill>
                <a:effectLst/>
                <a:latin typeface="Consolas" panose="020B0609020204030204" pitchFamily="49" charset="0"/>
              </a:rPr>
              <a:t>    // Process the incoming message</a:t>
            </a:r>
            <a:endParaRPr lang="en-IN" sz="800" b="0" dirty="0">
              <a:solidFill>
                <a:srgbClr val="4E5B61"/>
              </a:solidFill>
              <a:effectLst/>
              <a:latin typeface="Consolas" panose="020B0609020204030204" pitchFamily="49" charset="0"/>
            </a:endParaRPr>
          </a:p>
          <a:p>
            <a:r>
              <a:rPr lang="en-IN" sz="800" b="0" dirty="0">
                <a:solidFill>
                  <a:srgbClr val="4E5B61"/>
                </a:solidFill>
                <a:effectLst/>
                <a:latin typeface="Consolas" panose="020B0609020204030204" pitchFamily="49" charset="0"/>
              </a:rPr>
              <a:t>    </a:t>
            </a:r>
            <a:r>
              <a:rPr lang="en-IN" sz="800" b="0" dirty="0">
                <a:solidFill>
                  <a:srgbClr val="728E00"/>
                </a:solidFill>
                <a:effectLst/>
                <a:latin typeface="Consolas" panose="020B0609020204030204" pitchFamily="49" charset="0"/>
              </a:rPr>
              <a:t>if</a:t>
            </a:r>
            <a:r>
              <a:rPr lang="en-IN" sz="800" b="0" dirty="0">
                <a:solidFill>
                  <a:srgbClr val="4E5B61"/>
                </a:solidFill>
                <a:effectLst/>
                <a:latin typeface="Consolas" panose="020B0609020204030204" pitchFamily="49" charset="0"/>
              </a:rPr>
              <a:t> </a:t>
            </a:r>
            <a:r>
              <a:rPr lang="en-IN" sz="800" b="0" dirty="0">
                <a:solidFill>
                  <a:srgbClr val="434F54"/>
                </a:solidFill>
                <a:effectLst/>
                <a:latin typeface="Consolas" panose="020B0609020204030204" pitchFamily="49" charset="0"/>
              </a:rPr>
              <a:t>(</a:t>
            </a:r>
            <a:r>
              <a:rPr lang="en-IN" sz="800" b="0" dirty="0" err="1">
                <a:solidFill>
                  <a:srgbClr val="4E5B61"/>
                </a:solidFill>
                <a:effectLst/>
                <a:latin typeface="Consolas" panose="020B0609020204030204" pitchFamily="49" charset="0"/>
              </a:rPr>
              <a:t>incomingPacket</a:t>
            </a:r>
            <a:r>
              <a:rPr lang="en-IN" sz="800" b="0" dirty="0">
                <a:solidFill>
                  <a:srgbClr val="4E5B61"/>
                </a:solidFill>
                <a:effectLst/>
                <a:latin typeface="Consolas" panose="020B0609020204030204" pitchFamily="49" charset="0"/>
              </a:rPr>
              <a:t> &gt;= </a:t>
            </a:r>
            <a:r>
              <a:rPr lang="en-IN" sz="800" b="0" dirty="0">
                <a:solidFill>
                  <a:srgbClr val="005C5F"/>
                </a:solidFill>
                <a:effectLst/>
                <a:latin typeface="Consolas" panose="020B0609020204030204" pitchFamily="49" charset="0"/>
              </a:rPr>
              <a:t>"1"</a:t>
            </a:r>
            <a:r>
              <a:rPr lang="en-IN" sz="800" b="0" dirty="0">
                <a:solidFill>
                  <a:srgbClr val="4E5B61"/>
                </a:solidFill>
                <a:effectLst/>
                <a:latin typeface="Consolas" panose="020B0609020204030204" pitchFamily="49" charset="0"/>
              </a:rPr>
              <a:t> &amp;&amp; </a:t>
            </a:r>
            <a:r>
              <a:rPr lang="en-IN" sz="800" b="0" dirty="0" err="1">
                <a:solidFill>
                  <a:srgbClr val="4E5B61"/>
                </a:solidFill>
                <a:effectLst/>
                <a:latin typeface="Consolas" panose="020B0609020204030204" pitchFamily="49" charset="0"/>
              </a:rPr>
              <a:t>incomingPacket</a:t>
            </a:r>
            <a:r>
              <a:rPr lang="en-IN" sz="800" b="0" dirty="0">
                <a:solidFill>
                  <a:srgbClr val="4E5B61"/>
                </a:solidFill>
                <a:effectLst/>
                <a:latin typeface="Consolas" panose="020B0609020204030204" pitchFamily="49" charset="0"/>
              </a:rPr>
              <a:t> &lt;= </a:t>
            </a:r>
            <a:r>
              <a:rPr lang="en-IN" sz="800" b="0" dirty="0">
                <a:solidFill>
                  <a:srgbClr val="005C5F"/>
                </a:solidFill>
                <a:effectLst/>
                <a:latin typeface="Consolas" panose="020B0609020204030204" pitchFamily="49" charset="0"/>
              </a:rPr>
              <a:t>"4"</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 </a:t>
            </a:r>
            <a:r>
              <a:rPr lang="en-IN" sz="800" b="0" dirty="0">
                <a:solidFill>
                  <a:srgbClr val="434F54"/>
                </a:solidFill>
                <a:effectLst/>
                <a:latin typeface="Consolas" panose="020B0609020204030204" pitchFamily="49" charset="0"/>
              </a:rPr>
              <a:t>{</a:t>
            </a:r>
            <a:endParaRPr lang="en-IN" sz="800" b="0" dirty="0">
              <a:solidFill>
                <a:srgbClr val="4E5B61"/>
              </a:solidFill>
              <a:effectLst/>
              <a:latin typeface="Consolas" panose="020B0609020204030204" pitchFamily="49" charset="0"/>
            </a:endParaRPr>
          </a:p>
          <a:p>
            <a:r>
              <a:rPr lang="en-IN" sz="800" b="0" dirty="0">
                <a:solidFill>
                  <a:srgbClr val="4E5B61"/>
                </a:solidFill>
                <a:effectLst/>
                <a:latin typeface="Consolas" panose="020B0609020204030204" pitchFamily="49" charset="0"/>
              </a:rPr>
              <a:t>      </a:t>
            </a:r>
            <a:r>
              <a:rPr lang="en-IN" sz="800" b="0" dirty="0">
                <a:solidFill>
                  <a:srgbClr val="00979D"/>
                </a:solidFill>
                <a:effectLst/>
                <a:latin typeface="Consolas" panose="020B0609020204030204" pitchFamily="49" charset="0"/>
              </a:rPr>
              <a:t>int</a:t>
            </a:r>
            <a:r>
              <a:rPr lang="en-IN" sz="800" b="0" dirty="0">
                <a:solidFill>
                  <a:srgbClr val="4E5B61"/>
                </a:solidFill>
                <a:effectLst/>
                <a:latin typeface="Consolas" panose="020B0609020204030204" pitchFamily="49" charset="0"/>
              </a:rPr>
              <a:t> </a:t>
            </a:r>
            <a:r>
              <a:rPr lang="en-IN" sz="800" b="0" dirty="0" err="1">
                <a:solidFill>
                  <a:srgbClr val="4E5B61"/>
                </a:solidFill>
                <a:effectLst/>
                <a:latin typeface="Consolas" panose="020B0609020204030204" pitchFamily="49" charset="0"/>
              </a:rPr>
              <a:t>ledNumber</a:t>
            </a:r>
            <a:r>
              <a:rPr lang="en-IN" sz="800" b="0" dirty="0">
                <a:solidFill>
                  <a:srgbClr val="4E5B61"/>
                </a:solidFill>
                <a:effectLst/>
                <a:latin typeface="Consolas" panose="020B0609020204030204" pitchFamily="49" charset="0"/>
              </a:rPr>
              <a:t> = </a:t>
            </a:r>
            <a:r>
              <a:rPr lang="en-IN" sz="800" b="0" dirty="0" err="1">
                <a:solidFill>
                  <a:srgbClr val="D35400"/>
                </a:solidFill>
                <a:effectLst/>
                <a:latin typeface="Consolas" panose="020B0609020204030204" pitchFamily="49" charset="0"/>
              </a:rPr>
              <a:t>incomingPacket</a:t>
            </a:r>
            <a:r>
              <a:rPr lang="en-IN" sz="800" b="0" dirty="0" err="1">
                <a:solidFill>
                  <a:srgbClr val="4E5B61"/>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toInt</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 - </a:t>
            </a:r>
            <a:r>
              <a:rPr lang="en-IN" sz="800" b="0" dirty="0">
                <a:solidFill>
                  <a:srgbClr val="005C5F"/>
                </a:solidFill>
                <a:effectLst/>
                <a:latin typeface="Consolas" panose="020B0609020204030204" pitchFamily="49" charset="0"/>
              </a:rPr>
              <a:t>1</a:t>
            </a:r>
            <a:r>
              <a:rPr lang="en-IN" sz="800" b="0" dirty="0">
                <a:solidFill>
                  <a:srgbClr val="4E5B61"/>
                </a:solidFill>
                <a:effectLst/>
                <a:latin typeface="Consolas" panose="020B0609020204030204" pitchFamily="49" charset="0"/>
              </a:rPr>
              <a:t>;</a:t>
            </a:r>
          </a:p>
          <a:p>
            <a:br>
              <a:rPr lang="en-IN" sz="800" b="0" dirty="0">
                <a:solidFill>
                  <a:srgbClr val="4E5B61"/>
                </a:solidFill>
                <a:effectLst/>
                <a:latin typeface="Consolas" panose="020B0609020204030204" pitchFamily="49" charset="0"/>
              </a:rPr>
            </a:br>
            <a:r>
              <a:rPr lang="en-IN" sz="800" b="0" dirty="0">
                <a:solidFill>
                  <a:srgbClr val="95A5A6"/>
                </a:solidFill>
                <a:effectLst/>
                <a:latin typeface="Consolas" panose="020B0609020204030204" pitchFamily="49" charset="0"/>
              </a:rPr>
              <a:t>      // Turn off all LEDs</a:t>
            </a:r>
            <a:endParaRPr lang="en-IN" sz="800" b="0" dirty="0">
              <a:solidFill>
                <a:srgbClr val="4E5B61"/>
              </a:solidFill>
              <a:effectLst/>
              <a:latin typeface="Consolas" panose="020B0609020204030204" pitchFamily="49" charset="0"/>
            </a:endParaRPr>
          </a:p>
          <a:p>
            <a:r>
              <a:rPr lang="en-IN" sz="800" b="0" dirty="0">
                <a:solidFill>
                  <a:srgbClr val="4E5B61"/>
                </a:solidFill>
                <a:effectLst/>
                <a:latin typeface="Consolas" panose="020B0609020204030204" pitchFamily="49" charset="0"/>
              </a:rPr>
              <a:t>      </a:t>
            </a:r>
            <a:r>
              <a:rPr lang="en-IN" sz="800" b="0" dirty="0">
                <a:solidFill>
                  <a:srgbClr val="728E00"/>
                </a:solidFill>
                <a:effectLst/>
                <a:latin typeface="Consolas" panose="020B0609020204030204" pitchFamily="49" charset="0"/>
              </a:rPr>
              <a:t>for</a:t>
            </a:r>
            <a:r>
              <a:rPr lang="en-IN" sz="800" b="0" dirty="0">
                <a:solidFill>
                  <a:srgbClr val="4E5B61"/>
                </a:solidFill>
                <a:effectLst/>
                <a:latin typeface="Consolas" panose="020B0609020204030204" pitchFamily="49" charset="0"/>
              </a:rPr>
              <a:t> </a:t>
            </a:r>
            <a:r>
              <a:rPr lang="en-IN" sz="800" b="0" dirty="0">
                <a:solidFill>
                  <a:srgbClr val="434F54"/>
                </a:solidFill>
                <a:effectLst/>
                <a:latin typeface="Consolas" panose="020B0609020204030204" pitchFamily="49" charset="0"/>
              </a:rPr>
              <a:t>(</a:t>
            </a:r>
            <a:r>
              <a:rPr lang="en-IN" sz="800" b="0" dirty="0">
                <a:solidFill>
                  <a:srgbClr val="00979D"/>
                </a:solidFill>
                <a:effectLst/>
                <a:latin typeface="Consolas" panose="020B0609020204030204" pitchFamily="49" charset="0"/>
              </a:rPr>
              <a:t>int</a:t>
            </a:r>
            <a:r>
              <a:rPr lang="en-IN" sz="800" b="0" dirty="0">
                <a:solidFill>
                  <a:srgbClr val="4E5B61"/>
                </a:solidFill>
                <a:effectLst/>
                <a:latin typeface="Consolas" panose="020B0609020204030204" pitchFamily="49" charset="0"/>
              </a:rPr>
              <a:t> </a:t>
            </a:r>
            <a:r>
              <a:rPr lang="en-IN" sz="800" b="0" dirty="0" err="1">
                <a:solidFill>
                  <a:srgbClr val="4E5B61"/>
                </a:solidFill>
                <a:effectLst/>
                <a:latin typeface="Consolas" panose="020B0609020204030204" pitchFamily="49" charset="0"/>
              </a:rPr>
              <a:t>i</a:t>
            </a:r>
            <a:r>
              <a:rPr lang="en-IN" sz="800" b="0" dirty="0">
                <a:solidFill>
                  <a:srgbClr val="4E5B61"/>
                </a:solidFill>
                <a:effectLst/>
                <a:latin typeface="Consolas" panose="020B0609020204030204" pitchFamily="49" charset="0"/>
              </a:rPr>
              <a:t> = </a:t>
            </a:r>
            <a:r>
              <a:rPr lang="en-IN" sz="800" b="0" dirty="0">
                <a:solidFill>
                  <a:srgbClr val="005C5F"/>
                </a:solidFill>
                <a:effectLst/>
                <a:latin typeface="Consolas" panose="020B0609020204030204" pitchFamily="49" charset="0"/>
              </a:rPr>
              <a:t>0</a:t>
            </a:r>
            <a:r>
              <a:rPr lang="en-IN" sz="800" b="0" dirty="0">
                <a:solidFill>
                  <a:srgbClr val="4E5B61"/>
                </a:solidFill>
                <a:effectLst/>
                <a:latin typeface="Consolas" panose="020B0609020204030204" pitchFamily="49" charset="0"/>
              </a:rPr>
              <a:t>; </a:t>
            </a:r>
            <a:r>
              <a:rPr lang="en-IN" sz="800" b="0" dirty="0" err="1">
                <a:solidFill>
                  <a:srgbClr val="4E5B61"/>
                </a:solidFill>
                <a:effectLst/>
                <a:latin typeface="Consolas" panose="020B0609020204030204" pitchFamily="49" charset="0"/>
              </a:rPr>
              <a:t>i</a:t>
            </a:r>
            <a:r>
              <a:rPr lang="en-IN" sz="800" b="0" dirty="0">
                <a:solidFill>
                  <a:srgbClr val="4E5B61"/>
                </a:solidFill>
                <a:effectLst/>
                <a:latin typeface="Consolas" panose="020B0609020204030204" pitchFamily="49" charset="0"/>
              </a:rPr>
              <a:t> &lt; </a:t>
            </a:r>
            <a:r>
              <a:rPr lang="en-IN" sz="800" b="0" dirty="0">
                <a:solidFill>
                  <a:srgbClr val="005C5F"/>
                </a:solidFill>
                <a:effectLst/>
                <a:latin typeface="Consolas" panose="020B0609020204030204" pitchFamily="49" charset="0"/>
              </a:rPr>
              <a:t>4</a:t>
            </a:r>
            <a:r>
              <a:rPr lang="en-IN" sz="800" b="0" dirty="0">
                <a:solidFill>
                  <a:srgbClr val="4E5B61"/>
                </a:solidFill>
                <a:effectLst/>
                <a:latin typeface="Consolas" panose="020B0609020204030204" pitchFamily="49" charset="0"/>
              </a:rPr>
              <a:t>; </a:t>
            </a:r>
            <a:r>
              <a:rPr lang="en-IN" sz="800" b="0" dirty="0" err="1">
                <a:solidFill>
                  <a:srgbClr val="4E5B61"/>
                </a:solidFill>
                <a:effectLst/>
                <a:latin typeface="Consolas" panose="020B0609020204030204" pitchFamily="49" charset="0"/>
              </a:rPr>
              <a:t>i</a:t>
            </a:r>
            <a:r>
              <a:rPr lang="en-IN" sz="800" b="0" dirty="0">
                <a:solidFill>
                  <a:srgbClr val="4E5B61"/>
                </a:solidFill>
                <a:effectLst/>
                <a:latin typeface="Consolas" panose="020B0609020204030204" pitchFamily="49" charset="0"/>
              </a:rPr>
              <a:t>++</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 </a:t>
            </a:r>
            <a:r>
              <a:rPr lang="en-IN" sz="800" b="0" dirty="0">
                <a:solidFill>
                  <a:srgbClr val="434F54"/>
                </a:solidFill>
                <a:effectLst/>
                <a:latin typeface="Consolas" panose="020B0609020204030204" pitchFamily="49" charset="0"/>
              </a:rPr>
              <a:t>{</a:t>
            </a:r>
            <a:endParaRPr lang="en-IN" sz="800" b="0" dirty="0">
              <a:solidFill>
                <a:srgbClr val="4E5B61"/>
              </a:solidFill>
              <a:effectLst/>
              <a:latin typeface="Consolas" panose="020B0609020204030204" pitchFamily="49" charset="0"/>
            </a:endParaRPr>
          </a:p>
          <a:p>
            <a:r>
              <a:rPr lang="en-IN" sz="800" b="0" dirty="0">
                <a:solidFill>
                  <a:srgbClr val="4E5B61"/>
                </a:solidFill>
                <a:effectLst/>
                <a:latin typeface="Consolas" panose="020B0609020204030204" pitchFamily="49" charset="0"/>
              </a:rPr>
              <a:t>        </a:t>
            </a:r>
            <a:r>
              <a:rPr lang="en-IN" sz="800" b="0" dirty="0" err="1">
                <a:solidFill>
                  <a:srgbClr val="D35400"/>
                </a:solidFill>
                <a:effectLst/>
                <a:latin typeface="Consolas" panose="020B0609020204030204" pitchFamily="49" charset="0"/>
              </a:rPr>
              <a:t>digitalWrite</a:t>
            </a:r>
            <a:r>
              <a:rPr lang="en-IN" sz="800" b="0" dirty="0">
                <a:solidFill>
                  <a:srgbClr val="434F54"/>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ledPins</a:t>
            </a:r>
            <a:r>
              <a:rPr lang="en-IN" sz="800" b="0" dirty="0">
                <a:solidFill>
                  <a:srgbClr val="4E5B61"/>
                </a:solidFill>
                <a:effectLst/>
                <a:latin typeface="Consolas" panose="020B0609020204030204" pitchFamily="49" charset="0"/>
              </a:rPr>
              <a:t>[</a:t>
            </a:r>
            <a:r>
              <a:rPr lang="en-IN" sz="800" b="0" dirty="0" err="1">
                <a:solidFill>
                  <a:srgbClr val="4E5B61"/>
                </a:solidFill>
                <a:effectLst/>
                <a:latin typeface="Consolas" panose="020B0609020204030204" pitchFamily="49" charset="0"/>
              </a:rPr>
              <a:t>i</a:t>
            </a:r>
            <a:r>
              <a:rPr lang="en-IN" sz="800" b="0" dirty="0">
                <a:solidFill>
                  <a:srgbClr val="4E5B61"/>
                </a:solidFill>
                <a:effectLst/>
                <a:latin typeface="Consolas" panose="020B0609020204030204" pitchFamily="49" charset="0"/>
              </a:rPr>
              <a:t>], LOW</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a:t>
            </a:r>
            <a:r>
              <a:rPr lang="en-IN" sz="800" b="0" dirty="0">
                <a:solidFill>
                  <a:srgbClr val="434F54"/>
                </a:solidFill>
                <a:effectLst/>
                <a:latin typeface="Consolas" panose="020B0609020204030204" pitchFamily="49" charset="0"/>
              </a:rPr>
              <a:t>}</a:t>
            </a:r>
            <a:endParaRPr lang="en-IN" sz="800" b="0" dirty="0">
              <a:solidFill>
                <a:srgbClr val="4E5B61"/>
              </a:solidFill>
              <a:effectLst/>
              <a:latin typeface="Consolas" panose="020B0609020204030204" pitchFamily="49" charset="0"/>
            </a:endParaRPr>
          </a:p>
          <a:p>
            <a:br>
              <a:rPr lang="en-IN" sz="800" b="0" dirty="0">
                <a:solidFill>
                  <a:srgbClr val="4E5B61"/>
                </a:solidFill>
                <a:effectLst/>
                <a:latin typeface="Consolas" panose="020B0609020204030204" pitchFamily="49" charset="0"/>
              </a:rPr>
            </a:br>
            <a:r>
              <a:rPr lang="en-IN" sz="800" b="0" dirty="0">
                <a:solidFill>
                  <a:srgbClr val="95A5A6"/>
                </a:solidFill>
                <a:effectLst/>
                <a:latin typeface="Consolas" panose="020B0609020204030204" pitchFamily="49" charset="0"/>
              </a:rPr>
              <a:t>      // Turn on the selected LED</a:t>
            </a:r>
            <a:endParaRPr lang="en-IN" sz="800" b="0" dirty="0">
              <a:solidFill>
                <a:srgbClr val="4E5B61"/>
              </a:solidFill>
              <a:effectLst/>
              <a:latin typeface="Consolas" panose="020B0609020204030204" pitchFamily="49" charset="0"/>
            </a:endParaRPr>
          </a:p>
          <a:p>
            <a:r>
              <a:rPr lang="en-IN" sz="800" b="0" dirty="0">
                <a:solidFill>
                  <a:srgbClr val="4E5B61"/>
                </a:solidFill>
                <a:effectLst/>
                <a:latin typeface="Consolas" panose="020B0609020204030204" pitchFamily="49" charset="0"/>
              </a:rPr>
              <a:t>      </a:t>
            </a:r>
            <a:r>
              <a:rPr lang="en-IN" sz="800" b="0" dirty="0" err="1">
                <a:solidFill>
                  <a:srgbClr val="D35400"/>
                </a:solidFill>
                <a:effectLst/>
                <a:latin typeface="Consolas" panose="020B0609020204030204" pitchFamily="49" charset="0"/>
              </a:rPr>
              <a:t>digitalWrite</a:t>
            </a:r>
            <a:r>
              <a:rPr lang="en-IN" sz="800" b="0" dirty="0">
                <a:solidFill>
                  <a:srgbClr val="434F54"/>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ledPins</a:t>
            </a:r>
            <a:r>
              <a:rPr lang="en-IN" sz="800" b="0" dirty="0">
                <a:solidFill>
                  <a:srgbClr val="4E5B61"/>
                </a:solidFill>
                <a:effectLst/>
                <a:latin typeface="Consolas" panose="020B0609020204030204" pitchFamily="49" charset="0"/>
              </a:rPr>
              <a:t>[</a:t>
            </a:r>
            <a:r>
              <a:rPr lang="en-IN" sz="800" b="0" dirty="0" err="1">
                <a:solidFill>
                  <a:srgbClr val="4E5B61"/>
                </a:solidFill>
                <a:effectLst/>
                <a:latin typeface="Consolas" panose="020B0609020204030204" pitchFamily="49" charset="0"/>
              </a:rPr>
              <a:t>ledNumber</a:t>
            </a:r>
            <a:r>
              <a:rPr lang="en-IN" sz="800" b="0" dirty="0">
                <a:solidFill>
                  <a:srgbClr val="4E5B61"/>
                </a:solidFill>
                <a:effectLst/>
                <a:latin typeface="Consolas" panose="020B0609020204030204" pitchFamily="49" charset="0"/>
              </a:rPr>
              <a:t>], HIGH</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br>
              <a:rPr lang="en-IN" sz="800" b="0" dirty="0">
                <a:solidFill>
                  <a:srgbClr val="4E5B61"/>
                </a:solidFill>
                <a:effectLst/>
                <a:latin typeface="Consolas" panose="020B0609020204030204" pitchFamily="49" charset="0"/>
              </a:rPr>
            </a:br>
            <a:r>
              <a:rPr lang="en-IN" sz="800" b="0" dirty="0">
                <a:solidFill>
                  <a:srgbClr val="95A5A6"/>
                </a:solidFill>
                <a:effectLst/>
                <a:latin typeface="Consolas" panose="020B0609020204030204" pitchFamily="49" charset="0"/>
              </a:rPr>
              <a:t>      // Update the OLED display</a:t>
            </a:r>
            <a:endParaRPr lang="en-IN" sz="800" b="0" dirty="0">
              <a:solidFill>
                <a:srgbClr val="4E5B61"/>
              </a:solidFill>
              <a:effectLst/>
              <a:latin typeface="Consolas" panose="020B0609020204030204" pitchFamily="49" charset="0"/>
            </a:endParaRPr>
          </a:p>
          <a:p>
            <a:r>
              <a:rPr lang="en-IN" sz="800" b="0" dirty="0">
                <a:solidFill>
                  <a:srgbClr val="4E5B61"/>
                </a:solidFill>
                <a:effectLst/>
                <a:latin typeface="Consolas" panose="020B0609020204030204" pitchFamily="49" charset="0"/>
              </a:rPr>
              <a:t>      </a:t>
            </a:r>
            <a:r>
              <a:rPr lang="en-IN" sz="800" b="0" dirty="0">
                <a:solidFill>
                  <a:srgbClr val="D35400"/>
                </a:solidFill>
                <a:effectLst/>
                <a:latin typeface="Consolas" panose="020B0609020204030204" pitchFamily="49" charset="0"/>
              </a:rPr>
              <a:t>u8g2</a:t>
            </a:r>
            <a:r>
              <a:rPr lang="en-IN" sz="800" b="0" dirty="0">
                <a:solidFill>
                  <a:srgbClr val="4E5B61"/>
                </a:solidFill>
                <a:effectLst/>
                <a:latin typeface="Consolas" panose="020B0609020204030204" pitchFamily="49" charset="0"/>
              </a:rPr>
              <a:t>.</a:t>
            </a:r>
            <a:r>
              <a:rPr lang="en-IN" sz="800" b="0" dirty="0">
                <a:solidFill>
                  <a:srgbClr val="D35400"/>
                </a:solidFill>
                <a:effectLst/>
                <a:latin typeface="Consolas" panose="020B0609020204030204" pitchFamily="49" charset="0"/>
              </a:rPr>
              <a:t>clearBuffer</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a:t>
            </a:r>
            <a:r>
              <a:rPr lang="en-IN" sz="800" b="0" dirty="0">
                <a:solidFill>
                  <a:srgbClr val="D35400"/>
                </a:solidFill>
                <a:effectLst/>
                <a:latin typeface="Consolas" panose="020B0609020204030204" pitchFamily="49" charset="0"/>
              </a:rPr>
              <a:t>u8g2</a:t>
            </a:r>
            <a:r>
              <a:rPr lang="en-IN" sz="800" b="0" dirty="0">
                <a:solidFill>
                  <a:srgbClr val="4E5B61"/>
                </a:solidFill>
                <a:effectLst/>
                <a:latin typeface="Consolas" panose="020B0609020204030204" pitchFamily="49" charset="0"/>
              </a:rPr>
              <a:t>.</a:t>
            </a:r>
            <a:r>
              <a:rPr lang="en-IN" sz="800" b="0" dirty="0">
                <a:solidFill>
                  <a:srgbClr val="D35400"/>
                </a:solidFill>
                <a:effectLst/>
                <a:latin typeface="Consolas" panose="020B0609020204030204" pitchFamily="49" charset="0"/>
              </a:rPr>
              <a:t>setFont</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u8g2_font_ncenB08_tr</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String message = </a:t>
            </a:r>
            <a:r>
              <a:rPr lang="en-IN" sz="800" b="0" dirty="0">
                <a:solidFill>
                  <a:srgbClr val="005C5F"/>
                </a:solidFill>
                <a:effectLst/>
                <a:latin typeface="Consolas" panose="020B0609020204030204" pitchFamily="49" charset="0"/>
              </a:rPr>
              <a:t>"LED "</a:t>
            </a:r>
            <a:r>
              <a:rPr lang="en-IN" sz="800" b="0" dirty="0">
                <a:solidFill>
                  <a:srgbClr val="4E5B61"/>
                </a:solidFill>
                <a:effectLst/>
                <a:latin typeface="Consolas" panose="020B0609020204030204" pitchFamily="49" charset="0"/>
              </a:rPr>
              <a:t> + </a:t>
            </a:r>
            <a:r>
              <a:rPr lang="en-IN" sz="800" b="0" dirty="0" err="1">
                <a:solidFill>
                  <a:srgbClr val="4E5B61"/>
                </a:solidFill>
                <a:effectLst/>
                <a:latin typeface="Consolas" panose="020B0609020204030204" pitchFamily="49" charset="0"/>
              </a:rPr>
              <a:t>incomingPacket</a:t>
            </a:r>
            <a:r>
              <a:rPr lang="en-IN" sz="800" b="0" dirty="0">
                <a:solidFill>
                  <a:srgbClr val="4E5B61"/>
                </a:solidFill>
                <a:effectLst/>
                <a:latin typeface="Consolas" panose="020B0609020204030204" pitchFamily="49" charset="0"/>
              </a:rPr>
              <a:t> + </a:t>
            </a:r>
            <a:r>
              <a:rPr lang="en-IN" sz="800" b="0" dirty="0">
                <a:solidFill>
                  <a:srgbClr val="005C5F"/>
                </a:solidFill>
                <a:effectLst/>
                <a:latin typeface="Consolas" panose="020B0609020204030204" pitchFamily="49" charset="0"/>
              </a:rPr>
              <a:t>" ON"</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a:t>
            </a:r>
            <a:r>
              <a:rPr lang="en-IN" sz="800" b="0" dirty="0">
                <a:solidFill>
                  <a:srgbClr val="D35400"/>
                </a:solidFill>
                <a:effectLst/>
                <a:latin typeface="Consolas" panose="020B0609020204030204" pitchFamily="49" charset="0"/>
              </a:rPr>
              <a:t>u8g2</a:t>
            </a:r>
            <a:r>
              <a:rPr lang="en-IN" sz="800" b="0" dirty="0">
                <a:solidFill>
                  <a:srgbClr val="4E5B61"/>
                </a:solidFill>
                <a:effectLst/>
                <a:latin typeface="Consolas" panose="020B0609020204030204" pitchFamily="49" charset="0"/>
              </a:rPr>
              <a:t>.</a:t>
            </a:r>
            <a:r>
              <a:rPr lang="en-IN" sz="800" b="0" dirty="0">
                <a:solidFill>
                  <a:srgbClr val="D35400"/>
                </a:solidFill>
                <a:effectLst/>
                <a:latin typeface="Consolas" panose="020B0609020204030204" pitchFamily="49" charset="0"/>
              </a:rPr>
              <a:t>drawStr</a:t>
            </a:r>
            <a:r>
              <a:rPr lang="en-IN" sz="800" b="0" dirty="0">
                <a:solidFill>
                  <a:srgbClr val="434F54"/>
                </a:solidFill>
                <a:effectLst/>
                <a:latin typeface="Consolas" panose="020B0609020204030204" pitchFamily="49" charset="0"/>
              </a:rPr>
              <a:t>(</a:t>
            </a:r>
            <a:r>
              <a:rPr lang="en-IN" sz="800" b="0" dirty="0">
                <a:solidFill>
                  <a:srgbClr val="005C5F"/>
                </a:solidFill>
                <a:effectLst/>
                <a:latin typeface="Consolas" panose="020B0609020204030204" pitchFamily="49" charset="0"/>
              </a:rPr>
              <a:t>0</a:t>
            </a:r>
            <a:r>
              <a:rPr lang="en-IN" sz="800" b="0" dirty="0">
                <a:solidFill>
                  <a:srgbClr val="4E5B61"/>
                </a:solidFill>
                <a:effectLst/>
                <a:latin typeface="Consolas" panose="020B0609020204030204" pitchFamily="49" charset="0"/>
              </a:rPr>
              <a:t>, </a:t>
            </a:r>
            <a:r>
              <a:rPr lang="en-IN" sz="800" b="0" dirty="0">
                <a:solidFill>
                  <a:srgbClr val="005C5F"/>
                </a:solidFill>
                <a:effectLst/>
                <a:latin typeface="Consolas" panose="020B0609020204030204" pitchFamily="49" charset="0"/>
              </a:rPr>
              <a:t>20</a:t>
            </a:r>
            <a:r>
              <a:rPr lang="en-IN" sz="800" b="0" dirty="0">
                <a:solidFill>
                  <a:srgbClr val="4E5B61"/>
                </a:solidFill>
                <a:effectLst/>
                <a:latin typeface="Consolas" panose="020B0609020204030204" pitchFamily="49" charset="0"/>
              </a:rPr>
              <a:t>, </a:t>
            </a:r>
            <a:r>
              <a:rPr lang="en-IN" sz="800" b="0" dirty="0" err="1">
                <a:solidFill>
                  <a:srgbClr val="D35400"/>
                </a:solidFill>
                <a:effectLst/>
                <a:latin typeface="Consolas" panose="020B0609020204030204" pitchFamily="49" charset="0"/>
              </a:rPr>
              <a:t>message</a:t>
            </a:r>
            <a:r>
              <a:rPr lang="en-IN" sz="800" b="0" dirty="0" err="1">
                <a:solidFill>
                  <a:srgbClr val="4E5B61"/>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c_str</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a:t>
            </a:r>
            <a:r>
              <a:rPr lang="en-IN" sz="800" b="0" dirty="0">
                <a:solidFill>
                  <a:srgbClr val="D35400"/>
                </a:solidFill>
                <a:effectLst/>
                <a:latin typeface="Consolas" panose="020B0609020204030204" pitchFamily="49" charset="0"/>
              </a:rPr>
              <a:t>u8g2</a:t>
            </a:r>
            <a:r>
              <a:rPr lang="en-IN" sz="800" b="0" dirty="0">
                <a:solidFill>
                  <a:srgbClr val="4E5B61"/>
                </a:solidFill>
                <a:effectLst/>
                <a:latin typeface="Consolas" panose="020B0609020204030204" pitchFamily="49" charset="0"/>
              </a:rPr>
              <a:t>.</a:t>
            </a:r>
            <a:r>
              <a:rPr lang="en-IN" sz="800" b="0" dirty="0">
                <a:solidFill>
                  <a:srgbClr val="D35400"/>
                </a:solidFill>
                <a:effectLst/>
                <a:latin typeface="Consolas" panose="020B0609020204030204" pitchFamily="49" charset="0"/>
              </a:rPr>
              <a:t>sendBuffer</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br>
              <a:rPr lang="en-IN" sz="800" b="0" dirty="0">
                <a:solidFill>
                  <a:srgbClr val="4E5B61"/>
                </a:solidFill>
                <a:effectLst/>
                <a:latin typeface="Consolas" panose="020B0609020204030204" pitchFamily="49" charset="0"/>
              </a:rPr>
            </a:br>
            <a:r>
              <a:rPr lang="en-IN" sz="800" b="0" dirty="0">
                <a:solidFill>
                  <a:srgbClr val="95A5A6"/>
                </a:solidFill>
                <a:effectLst/>
                <a:latin typeface="Consolas" panose="020B0609020204030204" pitchFamily="49" charset="0"/>
              </a:rPr>
              <a:t>      // Print to Serial Monitor</a:t>
            </a:r>
            <a:endParaRPr lang="en-IN" sz="800" b="0" dirty="0">
              <a:solidFill>
                <a:srgbClr val="4E5B61"/>
              </a:solidFill>
              <a:effectLst/>
              <a:latin typeface="Consolas" panose="020B0609020204030204" pitchFamily="49" charset="0"/>
            </a:endParaRPr>
          </a:p>
          <a:p>
            <a:r>
              <a:rPr lang="en-IN" sz="800" b="0" dirty="0">
                <a:solidFill>
                  <a:srgbClr val="4E5B61"/>
                </a:solidFill>
                <a:effectLst/>
                <a:latin typeface="Consolas" panose="020B0609020204030204" pitchFamily="49" charset="0"/>
              </a:rPr>
              <a:t>      </a:t>
            </a:r>
            <a:r>
              <a:rPr lang="en-IN" sz="800" b="0" dirty="0" err="1">
                <a:solidFill>
                  <a:srgbClr val="D35400"/>
                </a:solidFill>
                <a:effectLst/>
                <a:latin typeface="Consolas" panose="020B0609020204030204" pitchFamily="49" charset="0"/>
              </a:rPr>
              <a:t>Serial</a:t>
            </a:r>
            <a:r>
              <a:rPr lang="en-IN" sz="800" b="0" dirty="0" err="1">
                <a:solidFill>
                  <a:srgbClr val="4E5B61"/>
                </a:solidFill>
                <a:effectLst/>
                <a:latin typeface="Consolas" panose="020B0609020204030204" pitchFamily="49" charset="0"/>
              </a:rPr>
              <a:t>.</a:t>
            </a:r>
            <a:r>
              <a:rPr lang="en-IN" sz="800" b="0" dirty="0" err="1">
                <a:solidFill>
                  <a:srgbClr val="D35400"/>
                </a:solidFill>
                <a:effectLst/>
                <a:latin typeface="Consolas" panose="020B0609020204030204" pitchFamily="49" charset="0"/>
              </a:rPr>
              <a:t>println</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message</a:t>
            </a:r>
            <a:r>
              <a:rPr lang="en-IN" sz="800" b="0" dirty="0">
                <a:solidFill>
                  <a:srgbClr val="434F54"/>
                </a:solidFill>
                <a:effectLst/>
                <a:latin typeface="Consolas" panose="020B0609020204030204" pitchFamily="49" charset="0"/>
              </a:rPr>
              <a:t>)</a:t>
            </a:r>
            <a:r>
              <a:rPr lang="en-IN" sz="800" b="0" dirty="0">
                <a:solidFill>
                  <a:srgbClr val="4E5B61"/>
                </a:solidFill>
                <a:effectLst/>
                <a:latin typeface="Consolas" panose="020B0609020204030204" pitchFamily="49" charset="0"/>
              </a:rPr>
              <a:t>;</a:t>
            </a:r>
          </a:p>
          <a:p>
            <a:r>
              <a:rPr lang="en-IN" sz="800" b="0" dirty="0">
                <a:solidFill>
                  <a:srgbClr val="4E5B61"/>
                </a:solidFill>
                <a:effectLst/>
                <a:latin typeface="Consolas" panose="020B0609020204030204" pitchFamily="49" charset="0"/>
              </a:rPr>
              <a:t>    </a:t>
            </a:r>
            <a:r>
              <a:rPr lang="en-IN" sz="800" b="0" dirty="0">
                <a:solidFill>
                  <a:srgbClr val="434F54"/>
                </a:solidFill>
                <a:effectLst/>
                <a:latin typeface="Consolas" panose="020B0609020204030204" pitchFamily="49" charset="0"/>
              </a:rPr>
              <a:t>}</a:t>
            </a:r>
            <a:endParaRPr lang="en-IN" sz="800" b="0" dirty="0">
              <a:solidFill>
                <a:srgbClr val="4E5B61"/>
              </a:solidFill>
              <a:effectLst/>
              <a:latin typeface="Consolas" panose="020B0609020204030204" pitchFamily="49" charset="0"/>
            </a:endParaRPr>
          </a:p>
          <a:p>
            <a:r>
              <a:rPr lang="en-IN" sz="800" b="0" dirty="0">
                <a:solidFill>
                  <a:srgbClr val="4E5B61"/>
                </a:solidFill>
                <a:effectLst/>
                <a:latin typeface="Consolas" panose="020B0609020204030204" pitchFamily="49" charset="0"/>
              </a:rPr>
              <a:t>  </a:t>
            </a:r>
            <a:r>
              <a:rPr lang="en-IN" sz="800" b="0" dirty="0">
                <a:solidFill>
                  <a:srgbClr val="434F54"/>
                </a:solidFill>
                <a:effectLst/>
                <a:latin typeface="Consolas" panose="020B0609020204030204" pitchFamily="49" charset="0"/>
              </a:rPr>
              <a:t>}</a:t>
            </a:r>
            <a:endParaRPr lang="en-IN" sz="800" b="0" dirty="0">
              <a:solidFill>
                <a:srgbClr val="4E5B61"/>
              </a:solidFill>
              <a:effectLst/>
              <a:latin typeface="Consolas" panose="020B0609020204030204" pitchFamily="49" charset="0"/>
            </a:endParaRPr>
          </a:p>
          <a:p>
            <a:r>
              <a:rPr lang="en-IN" sz="800" b="0" dirty="0">
                <a:solidFill>
                  <a:srgbClr val="434F54"/>
                </a:solidFill>
                <a:effectLst/>
                <a:latin typeface="Consolas" panose="020B0609020204030204" pitchFamily="49" charset="0"/>
              </a:rPr>
              <a:t>}</a:t>
            </a:r>
            <a:endParaRPr lang="en-IN" sz="800" b="0" dirty="0">
              <a:solidFill>
                <a:srgbClr val="4E5B61"/>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5F4F3D91-2203-76E8-21E5-2D40B172F462}"/>
              </a:ext>
            </a:extLst>
          </p:cNvPr>
          <p:cNvPicPr>
            <a:picLocks noChangeAspect="1"/>
          </p:cNvPicPr>
          <p:nvPr/>
        </p:nvPicPr>
        <p:blipFill>
          <a:blip r:embed="rId2"/>
          <a:stretch>
            <a:fillRect/>
          </a:stretch>
        </p:blipFill>
        <p:spPr>
          <a:xfrm>
            <a:off x="4274251" y="2874589"/>
            <a:ext cx="4201111" cy="3353268"/>
          </a:xfrm>
          <a:prstGeom prst="rect">
            <a:avLst/>
          </a:prstGeom>
        </p:spPr>
      </p:pic>
    </p:spTree>
    <p:extLst>
      <p:ext uri="{BB962C8B-B14F-4D97-AF65-F5344CB8AC3E}">
        <p14:creationId xmlns:p14="http://schemas.microsoft.com/office/powerpoint/2010/main" val="2657783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A1FCCAF-4A96-260E-B66F-B32D509969F7}"/>
              </a:ext>
            </a:extLst>
          </p:cNvPr>
          <p:cNvSpPr txBox="1"/>
          <p:nvPr/>
        </p:nvSpPr>
        <p:spPr>
          <a:xfrm>
            <a:off x="379589" y="368093"/>
            <a:ext cx="7135636" cy="369332"/>
          </a:xfrm>
          <a:prstGeom prst="rect">
            <a:avLst/>
          </a:prstGeom>
          <a:noFill/>
        </p:spPr>
        <p:txBody>
          <a:bodyPr wrap="square">
            <a:spAutoFit/>
          </a:bodyPr>
          <a:lstStyle/>
          <a:p>
            <a:r>
              <a:rPr lang="en-IN" dirty="0"/>
              <a:t>UDP – Server(</a:t>
            </a:r>
            <a:r>
              <a:rPr lang="en-IN" dirty="0" err="1"/>
              <a:t>pico</a:t>
            </a:r>
            <a:r>
              <a:rPr lang="en-IN" dirty="0"/>
              <a:t>) and client(pc) &lt;</a:t>
            </a:r>
            <a:r>
              <a:rPr lang="en-IN" dirty="0" err="1"/>
              <a:t>leds</a:t>
            </a:r>
            <a:r>
              <a:rPr lang="en-IN" dirty="0"/>
              <a:t> with their number&gt;</a:t>
            </a:r>
          </a:p>
        </p:txBody>
      </p:sp>
      <p:sp>
        <p:nvSpPr>
          <p:cNvPr id="5" name="TextBox 4">
            <a:extLst>
              <a:ext uri="{FF2B5EF4-FFF2-40B4-BE49-F238E27FC236}">
                <a16:creationId xmlns:a16="http://schemas.microsoft.com/office/drawing/2014/main" id="{7A957B77-8F4D-03BE-45CC-4FE4708BC823}"/>
              </a:ext>
            </a:extLst>
          </p:cNvPr>
          <p:cNvSpPr txBox="1"/>
          <p:nvPr/>
        </p:nvSpPr>
        <p:spPr>
          <a:xfrm>
            <a:off x="379589" y="838375"/>
            <a:ext cx="6097508" cy="369332"/>
          </a:xfrm>
          <a:prstGeom prst="rect">
            <a:avLst/>
          </a:prstGeom>
          <a:noFill/>
        </p:spPr>
        <p:txBody>
          <a:bodyPr wrap="square">
            <a:spAutoFit/>
          </a:bodyPr>
          <a:lstStyle/>
          <a:p>
            <a:r>
              <a:rPr lang="en-IN" dirty="0"/>
              <a:t>Upload the code into </a:t>
            </a:r>
            <a:r>
              <a:rPr lang="en-IN" dirty="0" err="1"/>
              <a:t>pico</a:t>
            </a:r>
            <a:endParaRPr lang="en-IN" dirty="0"/>
          </a:p>
        </p:txBody>
      </p:sp>
      <p:sp>
        <p:nvSpPr>
          <p:cNvPr id="7" name="TextBox 6">
            <a:extLst>
              <a:ext uri="{FF2B5EF4-FFF2-40B4-BE49-F238E27FC236}">
                <a16:creationId xmlns:a16="http://schemas.microsoft.com/office/drawing/2014/main" id="{F3D57EC9-0CD8-29AF-2CED-26252FE69821}"/>
              </a:ext>
            </a:extLst>
          </p:cNvPr>
          <p:cNvSpPr txBox="1"/>
          <p:nvPr/>
        </p:nvSpPr>
        <p:spPr>
          <a:xfrm>
            <a:off x="6893557" y="737425"/>
            <a:ext cx="6097508" cy="1200329"/>
          </a:xfrm>
          <a:prstGeom prst="rect">
            <a:avLst/>
          </a:prstGeom>
          <a:noFill/>
        </p:spPr>
        <p:txBody>
          <a:bodyPr wrap="square">
            <a:spAutoFit/>
          </a:bodyPr>
          <a:lstStyle/>
          <a:p>
            <a:r>
              <a:rPr lang="en-IN" dirty="0"/>
              <a:t>Run the python code using terminal</a:t>
            </a:r>
          </a:p>
          <a:p>
            <a:endParaRPr lang="en-IN" dirty="0"/>
          </a:p>
          <a:p>
            <a:endParaRPr lang="en-IN" dirty="0"/>
          </a:p>
          <a:p>
            <a:endParaRPr lang="en-IN" dirty="0"/>
          </a:p>
        </p:txBody>
      </p:sp>
      <p:sp>
        <p:nvSpPr>
          <p:cNvPr id="6" name="TextBox 5">
            <a:extLst>
              <a:ext uri="{FF2B5EF4-FFF2-40B4-BE49-F238E27FC236}">
                <a16:creationId xmlns:a16="http://schemas.microsoft.com/office/drawing/2014/main" id="{BCA5C06A-3F5C-36BE-778F-5B3D0904E01B}"/>
              </a:ext>
            </a:extLst>
          </p:cNvPr>
          <p:cNvSpPr txBox="1"/>
          <p:nvPr/>
        </p:nvSpPr>
        <p:spPr>
          <a:xfrm>
            <a:off x="6257925" y="1937754"/>
            <a:ext cx="6496050" cy="3970318"/>
          </a:xfrm>
          <a:prstGeom prst="rect">
            <a:avLst/>
          </a:prstGeom>
          <a:noFill/>
        </p:spPr>
        <p:txBody>
          <a:bodyPr wrap="square">
            <a:spAutoFit/>
          </a:bodyPr>
          <a:lstStyle/>
          <a:p>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loop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packetSize</a:t>
            </a:r>
            <a:r>
              <a:rPr lang="en-IN" sz="600" b="0" dirty="0">
                <a:solidFill>
                  <a:srgbClr val="4E5B61"/>
                </a:solidFill>
                <a:effectLst/>
                <a:latin typeface="Consolas" panose="020B0609020204030204" pitchFamily="49" charset="0"/>
              </a:rPr>
              <a:t> = </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parsePacket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if</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packetSize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95A5A6"/>
                </a:solidFill>
                <a:effectLst/>
                <a:latin typeface="Consolas" panose="020B0609020204030204" pitchFamily="49" charset="0"/>
              </a:rPr>
              <a:t>    // Read the incoming packet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255</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Make sure the buffer is large enough</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len</a:t>
            </a:r>
            <a:r>
              <a:rPr lang="en-IN" sz="600" b="0" dirty="0">
                <a:solidFill>
                  <a:srgbClr val="4E5B61"/>
                </a:solidFill>
                <a:effectLst/>
                <a:latin typeface="Consolas" panose="020B0609020204030204" pitchFamily="49" charset="0"/>
              </a:rPr>
              <a:t> = </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read</a:t>
            </a:r>
            <a:r>
              <a:rPr lang="en-IN" sz="600" b="0" dirty="0">
                <a:solidFill>
                  <a:srgbClr val="434F54"/>
                </a:solidFill>
                <a:effectLst/>
                <a:latin typeface="Consolas" panose="020B0609020204030204" pitchFamily="49" charset="0"/>
              </a:rPr>
              <a:t>((</a:t>
            </a:r>
            <a:r>
              <a:rPr lang="en-IN" sz="600" b="0" dirty="0">
                <a:solidFill>
                  <a:srgbClr val="00979D"/>
                </a:solidFill>
                <a:effectLst/>
                <a:latin typeface="Consolas" panose="020B0609020204030204" pitchFamily="49" charset="0"/>
              </a:rPr>
              <a:t>unsigned</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255</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if</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len</a:t>
            </a:r>
            <a:r>
              <a:rPr lang="en-IN" sz="600" b="0" dirty="0">
                <a:solidFill>
                  <a:srgbClr val="4E5B61"/>
                </a:solidFill>
                <a:effectLst/>
                <a:latin typeface="Consolas" panose="020B0609020204030204" pitchFamily="49" charset="0"/>
              </a:rPr>
              <a:t> &gt; </a:t>
            </a:r>
            <a:r>
              <a:rPr lang="en-IN" sz="600" b="0" dirty="0">
                <a:solidFill>
                  <a:srgbClr val="005C5F"/>
                </a:solidFill>
                <a:effectLst/>
                <a:latin typeface="Consolas" panose="020B0609020204030204" pitchFamily="49" charset="0"/>
              </a:rPr>
              <a:t>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len</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Null-terminate the string</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"Received packet of size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packetSize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"Contents: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incomingPacket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Process the incoming message</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if</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&gt;= '1' &amp;&amp; </a:t>
            </a:r>
            <a:r>
              <a:rPr lang="en-IN" sz="600" b="0" dirty="0" err="1">
                <a:solidFill>
                  <a:srgbClr val="D35400"/>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&lt;= '4'</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ledNumber</a:t>
            </a:r>
            <a:r>
              <a:rPr lang="en-IN" sz="600" b="0" dirty="0">
                <a:solidFill>
                  <a:srgbClr val="4E5B61"/>
                </a:solidFill>
                <a:effectLst/>
                <a:latin typeface="Consolas" panose="020B0609020204030204" pitchFamily="49" charset="0"/>
              </a:rPr>
              <a:t> = </a:t>
            </a:r>
            <a:r>
              <a:rPr lang="en-IN" sz="600" b="0" dirty="0" err="1">
                <a:solidFill>
                  <a:srgbClr val="D35400"/>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 '0' - </a:t>
            </a:r>
            <a:r>
              <a:rPr lang="en-IN" sz="600" b="0" dirty="0">
                <a:solidFill>
                  <a:srgbClr val="005C5F"/>
                </a:solidFill>
                <a:effectLst/>
                <a:latin typeface="Consolas" panose="020B0609020204030204" pitchFamily="49" charset="0"/>
              </a:rPr>
              <a:t>1</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Turn off all LEDs</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for</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&lt; </a:t>
            </a:r>
            <a:r>
              <a:rPr lang="en-IN" sz="600" b="0" dirty="0">
                <a:solidFill>
                  <a:srgbClr val="005C5F"/>
                </a:solidFill>
                <a:effectLst/>
                <a:latin typeface="Consolas" panose="020B0609020204030204" pitchFamily="49" charset="0"/>
              </a:rPr>
              <a:t>4</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ledPins</a:t>
            </a:r>
            <a:r>
              <a:rPr lang="en-IN" sz="600" b="0" dirty="0">
                <a:solidFill>
                  <a:srgbClr val="4E5B61"/>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Turn on the selected LED</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ledPins</a:t>
            </a:r>
            <a:r>
              <a:rPr lang="en-IN" sz="600" b="0" dirty="0">
                <a:solidFill>
                  <a:srgbClr val="4E5B61"/>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ledNumber</a:t>
            </a:r>
            <a:r>
              <a:rPr lang="en-IN" sz="600" b="0" dirty="0">
                <a:solidFill>
                  <a:srgbClr val="4E5B61"/>
                </a:solidFill>
                <a:effectLst/>
                <a:latin typeface="Consolas" panose="020B0609020204030204" pitchFamily="49" charset="0"/>
              </a:rPr>
              <a:t>], HIGH</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Update the OLED display</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clearBuffer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setFont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u8g2_font_ncenB08_tr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message</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20</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sprintf</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message, </a:t>
            </a:r>
            <a:r>
              <a:rPr lang="en-IN" sz="600" b="0" dirty="0">
                <a:solidFill>
                  <a:srgbClr val="005C5F"/>
                </a:solidFill>
                <a:effectLst/>
                <a:latin typeface="Consolas" panose="020B0609020204030204" pitchFamily="49" charset="0"/>
              </a:rPr>
              <a:t>"LED %d ON"</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ledNumber</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1</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Format the message with LED number</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drawStr</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20</a:t>
            </a:r>
            <a:r>
              <a:rPr lang="en-IN" sz="600" b="0" dirty="0">
                <a:solidFill>
                  <a:srgbClr val="4E5B61"/>
                </a:solidFill>
                <a:effectLst/>
                <a:latin typeface="Consolas" panose="020B0609020204030204" pitchFamily="49" charset="0"/>
              </a:rPr>
              <a:t>, message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sendBuffer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Print to Serial Monitor</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message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br>
              <a:rPr lang="en-IN" sz="600" b="0" dirty="0">
                <a:solidFill>
                  <a:srgbClr val="4E5B61"/>
                </a:solidFill>
                <a:effectLst/>
                <a:latin typeface="Consolas" panose="020B0609020204030204" pitchFamily="49" charset="0"/>
              </a:rPr>
            </a:br>
            <a:endParaRPr lang="en-IN" sz="600" b="0" dirty="0">
              <a:solidFill>
                <a:srgbClr val="4E5B61"/>
              </a:solidFill>
              <a:effectLst/>
              <a:latin typeface="Consolas" panose="020B0609020204030204" pitchFamily="49" charset="0"/>
            </a:endParaRPr>
          </a:p>
        </p:txBody>
      </p:sp>
      <p:sp>
        <p:nvSpPr>
          <p:cNvPr id="9" name="TextBox 8">
            <a:extLst>
              <a:ext uri="{FF2B5EF4-FFF2-40B4-BE49-F238E27FC236}">
                <a16:creationId xmlns:a16="http://schemas.microsoft.com/office/drawing/2014/main" id="{BF1EBB0C-F1F8-A9D1-236F-51574AD4E483}"/>
              </a:ext>
            </a:extLst>
          </p:cNvPr>
          <p:cNvSpPr txBox="1"/>
          <p:nvPr/>
        </p:nvSpPr>
        <p:spPr>
          <a:xfrm>
            <a:off x="1238250" y="1561713"/>
            <a:ext cx="6496050" cy="4801314"/>
          </a:xfrm>
          <a:prstGeom prst="rect">
            <a:avLst/>
          </a:prstGeom>
          <a:noFill/>
        </p:spPr>
        <p:txBody>
          <a:bodyPr wrap="square">
            <a:spAutoFit/>
          </a:bodyPr>
          <a:lstStyle/>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WiFi.h</a:t>
            </a:r>
            <a:r>
              <a:rPr lang="en-IN" sz="600" b="0" dirty="0">
                <a:solidFill>
                  <a:srgbClr val="005C5F"/>
                </a:solidFill>
                <a:effectLst/>
                <a:latin typeface="Consolas" panose="020B0609020204030204" pitchFamily="49" charset="0"/>
              </a:rPr>
              <a:t>&gt;</a:t>
            </a:r>
            <a:endParaRPr lang="en-IN" sz="600" b="0" dirty="0">
              <a:solidFill>
                <a:srgbClr val="4E5B61"/>
              </a:solidFill>
              <a:effectLst/>
              <a:latin typeface="Consolas" panose="020B0609020204030204" pitchFamily="49" charset="0"/>
            </a:endParaRPr>
          </a:p>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WiFiUdp.h</a:t>
            </a:r>
            <a:r>
              <a:rPr lang="en-IN" sz="600" b="0" dirty="0">
                <a:solidFill>
                  <a:srgbClr val="005C5F"/>
                </a:solidFill>
                <a:effectLst/>
                <a:latin typeface="Consolas" panose="020B0609020204030204" pitchFamily="49" charset="0"/>
              </a:rPr>
              <a:t>&gt;</a:t>
            </a:r>
            <a:endParaRPr lang="en-IN" sz="600" b="0" dirty="0">
              <a:solidFill>
                <a:srgbClr val="4E5B61"/>
              </a:solidFill>
              <a:effectLst/>
              <a:latin typeface="Consolas" panose="020B0609020204030204" pitchFamily="49" charset="0"/>
            </a:endParaRPr>
          </a:p>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&lt;U8g2lib.h&gt;</a:t>
            </a:r>
            <a:endParaRPr lang="en-IN" sz="600" b="0" dirty="0">
              <a:solidFill>
                <a:srgbClr val="4E5B61"/>
              </a:solidFill>
              <a:effectLst/>
              <a:latin typeface="Consolas" panose="020B0609020204030204" pitchFamily="49" charset="0"/>
            </a:endParaRPr>
          </a:p>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Wire.h</a:t>
            </a:r>
            <a:r>
              <a:rPr lang="en-IN" sz="600" b="0" dirty="0">
                <a:solidFill>
                  <a:srgbClr val="005C5F"/>
                </a:solidFill>
                <a:effectLst/>
                <a:latin typeface="Consolas" panose="020B0609020204030204" pitchFamily="49" charset="0"/>
              </a:rPr>
              <a:t>&gt;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a:t>
            </a:r>
            <a:r>
              <a:rPr lang="en-IN" sz="600" b="0" dirty="0" err="1">
                <a:solidFill>
                  <a:srgbClr val="95A5A6"/>
                </a:solidFill>
                <a:effectLst/>
                <a:latin typeface="Consolas" panose="020B0609020204030204" pitchFamily="49" charset="0"/>
              </a:rPr>
              <a:t>WiFi</a:t>
            </a:r>
            <a:r>
              <a:rPr lang="en-IN" sz="600" b="0" dirty="0">
                <a:solidFill>
                  <a:srgbClr val="95A5A6"/>
                </a:solidFill>
                <a:effectLst/>
                <a:latin typeface="Consolas" panose="020B0609020204030204" pitchFamily="49" charset="0"/>
              </a:rPr>
              <a:t> network settings</a:t>
            </a:r>
            <a:endParaRPr lang="en-IN" sz="600" b="0" dirty="0">
              <a:solidFill>
                <a:srgbClr val="4E5B61"/>
              </a:solidFill>
              <a:effectLst/>
              <a:latin typeface="Consolas" panose="020B0609020204030204" pitchFamily="49" charset="0"/>
            </a:endParaRP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ssid</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"SHIELD"</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password = </a:t>
            </a:r>
            <a:r>
              <a:rPr lang="en-IN" sz="600" b="0" dirty="0">
                <a:solidFill>
                  <a:srgbClr val="005C5F"/>
                </a:solidFill>
                <a:effectLst/>
                <a:latin typeface="Consolas" panose="020B0609020204030204" pitchFamily="49" charset="0"/>
              </a:rPr>
              <a:t>"AVENGERS"</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err="1">
                <a:solidFill>
                  <a:srgbClr val="4E5B61"/>
                </a:solidFill>
                <a:effectLst/>
                <a:latin typeface="Consolas" panose="020B0609020204030204" pitchFamily="49" charset="0"/>
              </a:rPr>
              <a:t>WiFiUDP</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udp</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unsigned</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localPort</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8888</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Local port to listen for UDP messages</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OLED display setup</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U8G2_SSD1306_128X64_NONAME_F_HW_I2C </a:t>
            </a:r>
            <a:r>
              <a:rPr lang="en-IN" sz="600" b="0" dirty="0">
                <a:solidFill>
                  <a:srgbClr val="D35400"/>
                </a:solidFill>
                <a:effectLst/>
                <a:latin typeface="Consolas" panose="020B0609020204030204" pitchFamily="49" charset="0"/>
              </a:rPr>
              <a:t>u8g2</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U8G2_R0, U8X8_PIN_NONE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GPIO pins for the LEDs</a:t>
            </a:r>
            <a:endParaRPr lang="en-IN" sz="600" b="0" dirty="0">
              <a:solidFill>
                <a:srgbClr val="4E5B61"/>
              </a:solidFill>
              <a:effectLst/>
              <a:latin typeface="Consolas" panose="020B0609020204030204" pitchFamily="49" charset="0"/>
            </a:endParaRP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ledPins</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4</a:t>
            </a:r>
            <a:r>
              <a:rPr lang="en-IN" sz="600" b="0" dirty="0">
                <a:solidFill>
                  <a:srgbClr val="4E5B61"/>
                </a:solidFill>
                <a:effectLst/>
                <a:latin typeface="Consolas" panose="020B0609020204030204" pitchFamily="49" charset="0"/>
              </a:rPr>
              <a:t>] = </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16</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17</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18</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19</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setup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115200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95A5A6"/>
                </a:solidFill>
                <a:effectLst/>
                <a:latin typeface="Consolas" panose="020B0609020204030204" pitchFamily="49" charset="0"/>
              </a:rPr>
              <a:t>  // Connect to </a:t>
            </a:r>
            <a:r>
              <a:rPr lang="en-IN" sz="600" b="0" dirty="0" err="1">
                <a:solidFill>
                  <a:srgbClr val="95A5A6"/>
                </a:solidFill>
                <a:effectLst/>
                <a:latin typeface="Consolas" panose="020B0609020204030204" pitchFamily="49" charset="0"/>
              </a:rPr>
              <a:t>WiFi</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ssid</a:t>
            </a:r>
            <a:r>
              <a:rPr lang="en-IN" sz="600" b="0" dirty="0">
                <a:solidFill>
                  <a:srgbClr val="4E5B61"/>
                </a:solidFill>
                <a:effectLst/>
                <a:latin typeface="Consolas" panose="020B0609020204030204" pitchFamily="49" charset="0"/>
              </a:rPr>
              <a:t>, password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while</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status</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 WL_CONNECTED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delay</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500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a:t>
            </a:r>
            <a:r>
              <a:rPr lang="en-IN" sz="600" b="0" dirty="0" err="1">
                <a:solidFill>
                  <a:srgbClr val="005C5F"/>
                </a:solidFill>
                <a:effectLst/>
                <a:latin typeface="Consolas" panose="020B0609020204030204" pitchFamily="49" charset="0"/>
              </a:rPr>
              <a:t>nWiFi</a:t>
            </a:r>
            <a:r>
              <a:rPr lang="en-IN" sz="600" b="0" dirty="0">
                <a:solidFill>
                  <a:srgbClr val="005C5F"/>
                </a:solidFill>
                <a:effectLst/>
                <a:latin typeface="Consolas" panose="020B0609020204030204" pitchFamily="49" charset="0"/>
              </a:rPr>
              <a:t> connected"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"IP address: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localIP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Start the UDP server</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localPort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"UDP server started on port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localPort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Initialize the OLED display</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Test display message</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clearBuffer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setFont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u8g2_font_ncenB08_tr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drawStr</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20</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"Startup OK"</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sendBuffer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delay</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2000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Show the message for 2 seconds</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Initialize LED pins</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for</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&lt; </a:t>
            </a:r>
            <a:r>
              <a:rPr lang="en-IN" sz="600" b="0" dirty="0">
                <a:solidFill>
                  <a:srgbClr val="005C5F"/>
                </a:solidFill>
                <a:effectLst/>
                <a:latin typeface="Consolas" panose="020B0609020204030204" pitchFamily="49" charset="0"/>
              </a:rPr>
              <a:t>4</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pinMode</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ledPins</a:t>
            </a:r>
            <a:r>
              <a:rPr lang="en-IN" sz="600" b="0" dirty="0">
                <a:solidFill>
                  <a:srgbClr val="4E5B61"/>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OUTPUT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ledPins</a:t>
            </a:r>
            <a:r>
              <a:rPr lang="en-IN" sz="600" b="0" dirty="0">
                <a:solidFill>
                  <a:srgbClr val="4E5B61"/>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Ensure all LEDs are off initially</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1607952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A1FCCAF-4A96-260E-B66F-B32D509969F7}"/>
              </a:ext>
            </a:extLst>
          </p:cNvPr>
          <p:cNvSpPr txBox="1"/>
          <p:nvPr/>
        </p:nvSpPr>
        <p:spPr>
          <a:xfrm>
            <a:off x="361011" y="116332"/>
            <a:ext cx="5506656" cy="369332"/>
          </a:xfrm>
          <a:prstGeom prst="rect">
            <a:avLst/>
          </a:prstGeom>
          <a:noFill/>
        </p:spPr>
        <p:txBody>
          <a:bodyPr wrap="square">
            <a:spAutoFit/>
          </a:bodyPr>
          <a:lstStyle/>
          <a:p>
            <a:r>
              <a:rPr lang="en-IN" dirty="0"/>
              <a:t>UDP – Server(</a:t>
            </a:r>
            <a:r>
              <a:rPr lang="en-IN" dirty="0" err="1"/>
              <a:t>pico</a:t>
            </a:r>
            <a:r>
              <a:rPr lang="en-IN" dirty="0"/>
              <a:t>) and client(pc)</a:t>
            </a:r>
          </a:p>
        </p:txBody>
      </p:sp>
      <p:sp>
        <p:nvSpPr>
          <p:cNvPr id="5" name="TextBox 4">
            <a:extLst>
              <a:ext uri="{FF2B5EF4-FFF2-40B4-BE49-F238E27FC236}">
                <a16:creationId xmlns:a16="http://schemas.microsoft.com/office/drawing/2014/main" id="{7A957B77-8F4D-03BE-45CC-4FE4708BC823}"/>
              </a:ext>
            </a:extLst>
          </p:cNvPr>
          <p:cNvSpPr txBox="1"/>
          <p:nvPr/>
        </p:nvSpPr>
        <p:spPr>
          <a:xfrm>
            <a:off x="361011" y="603234"/>
            <a:ext cx="6097508" cy="369332"/>
          </a:xfrm>
          <a:prstGeom prst="rect">
            <a:avLst/>
          </a:prstGeom>
          <a:noFill/>
        </p:spPr>
        <p:txBody>
          <a:bodyPr wrap="square">
            <a:spAutoFit/>
          </a:bodyPr>
          <a:lstStyle/>
          <a:p>
            <a:r>
              <a:rPr lang="en-IN" dirty="0"/>
              <a:t>Upload the code into </a:t>
            </a:r>
            <a:r>
              <a:rPr lang="en-IN" dirty="0" err="1"/>
              <a:t>pico</a:t>
            </a:r>
            <a:endParaRPr lang="en-IN" dirty="0"/>
          </a:p>
        </p:txBody>
      </p:sp>
      <p:sp>
        <p:nvSpPr>
          <p:cNvPr id="3" name="TextBox 2">
            <a:extLst>
              <a:ext uri="{FF2B5EF4-FFF2-40B4-BE49-F238E27FC236}">
                <a16:creationId xmlns:a16="http://schemas.microsoft.com/office/drawing/2014/main" id="{9818CFC2-F4FA-DE4B-4AC2-672E49D70C46}"/>
              </a:ext>
            </a:extLst>
          </p:cNvPr>
          <p:cNvSpPr txBox="1"/>
          <p:nvPr/>
        </p:nvSpPr>
        <p:spPr>
          <a:xfrm>
            <a:off x="361011" y="883857"/>
            <a:ext cx="6496050" cy="6370975"/>
          </a:xfrm>
          <a:prstGeom prst="rect">
            <a:avLst/>
          </a:prstGeom>
          <a:noFill/>
        </p:spPr>
        <p:txBody>
          <a:bodyPr wrap="square">
            <a:spAutoFit/>
          </a:bodyPr>
          <a:lstStyle/>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WiFi.h</a:t>
            </a:r>
            <a:r>
              <a:rPr lang="en-IN" sz="600" b="0" dirty="0">
                <a:solidFill>
                  <a:srgbClr val="005C5F"/>
                </a:solidFill>
                <a:effectLst/>
                <a:latin typeface="Consolas" panose="020B0609020204030204" pitchFamily="49" charset="0"/>
              </a:rPr>
              <a:t>&gt;</a:t>
            </a:r>
            <a:endParaRPr lang="en-IN" sz="600" b="0" dirty="0">
              <a:solidFill>
                <a:srgbClr val="4E5B61"/>
              </a:solidFill>
              <a:effectLst/>
              <a:latin typeface="Consolas" panose="020B0609020204030204" pitchFamily="49" charset="0"/>
            </a:endParaRPr>
          </a:p>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Arduino.h</a:t>
            </a:r>
            <a:r>
              <a:rPr lang="en-IN" sz="600" b="0" dirty="0">
                <a:solidFill>
                  <a:srgbClr val="005C5F"/>
                </a:solidFill>
                <a:effectLst/>
                <a:latin typeface="Consolas" panose="020B0609020204030204" pitchFamily="49" charset="0"/>
              </a:rPr>
              <a:t>&gt;</a:t>
            </a:r>
            <a:endParaRPr lang="en-IN" sz="600" b="0" dirty="0">
              <a:solidFill>
                <a:srgbClr val="4E5B61"/>
              </a:solidFill>
              <a:effectLst/>
              <a:latin typeface="Consolas" panose="020B0609020204030204" pitchFamily="49" charset="0"/>
            </a:endParaRPr>
          </a:p>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WiFiUdp.h</a:t>
            </a:r>
            <a:r>
              <a:rPr lang="en-IN" sz="600" b="0" dirty="0">
                <a:solidFill>
                  <a:srgbClr val="005C5F"/>
                </a:solidFill>
                <a:effectLst/>
                <a:latin typeface="Consolas" panose="020B0609020204030204" pitchFamily="49" charset="0"/>
              </a:rPr>
              <a:t>&gt;</a:t>
            </a:r>
            <a:endParaRPr lang="en-IN" sz="600" b="0" dirty="0">
              <a:solidFill>
                <a:srgbClr val="4E5B61"/>
              </a:solidFill>
              <a:effectLst/>
              <a:latin typeface="Consolas" panose="020B0609020204030204" pitchFamily="49" charset="0"/>
            </a:endParaRPr>
          </a:p>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&lt;U8g2lib.h&gt;</a:t>
            </a:r>
            <a:endParaRPr lang="en-IN" sz="600" b="0" dirty="0">
              <a:solidFill>
                <a:srgbClr val="4E5B61"/>
              </a:solidFill>
              <a:effectLst/>
              <a:latin typeface="Consolas" panose="020B0609020204030204" pitchFamily="49" charset="0"/>
            </a:endParaRPr>
          </a:p>
          <a:p>
            <a:r>
              <a:rPr lang="en-IN" sz="600" b="0" dirty="0">
                <a:solidFill>
                  <a:srgbClr val="728E00"/>
                </a:solidFill>
                <a:effectLst/>
                <a:latin typeface="Consolas" panose="020B0609020204030204" pitchFamily="49" charset="0"/>
              </a:rPr>
              <a:t>#include</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&lt;</a:t>
            </a:r>
            <a:r>
              <a:rPr lang="en-IN" sz="600" b="0" dirty="0" err="1">
                <a:solidFill>
                  <a:srgbClr val="005C5F"/>
                </a:solidFill>
                <a:effectLst/>
                <a:latin typeface="Consolas" panose="020B0609020204030204" pitchFamily="49" charset="0"/>
              </a:rPr>
              <a:t>Wire.h</a:t>
            </a:r>
            <a:r>
              <a:rPr lang="en-IN" sz="600" b="0" dirty="0">
                <a:solidFill>
                  <a:srgbClr val="005C5F"/>
                </a:solidFill>
                <a:effectLst/>
                <a:latin typeface="Consolas" panose="020B0609020204030204" pitchFamily="49" charset="0"/>
              </a:rPr>
              <a:t>&gt;</a:t>
            </a:r>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Motor pins</a:t>
            </a:r>
            <a:endParaRPr lang="en-IN" sz="600" b="0" dirty="0">
              <a:solidFill>
                <a:srgbClr val="4E5B61"/>
              </a:solidFill>
              <a:effectLst/>
              <a:latin typeface="Consolas" panose="020B0609020204030204" pitchFamily="49" charset="0"/>
            </a:endParaRP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rightMotorE1 = </a:t>
            </a:r>
            <a:r>
              <a:rPr lang="en-IN" sz="600" b="0" dirty="0">
                <a:solidFill>
                  <a:srgbClr val="005C5F"/>
                </a:solidFill>
                <a:effectLst/>
                <a:latin typeface="Consolas" panose="020B0609020204030204" pitchFamily="49" charset="0"/>
              </a:rPr>
              <a:t>8</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rightMotorE2 = </a:t>
            </a:r>
            <a:r>
              <a:rPr lang="en-IN" sz="600" b="0" dirty="0">
                <a:solidFill>
                  <a:srgbClr val="005C5F"/>
                </a:solidFill>
                <a:effectLst/>
                <a:latin typeface="Consolas" panose="020B0609020204030204" pitchFamily="49" charset="0"/>
              </a:rPr>
              <a:t>9</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leftMotorE1 = </a:t>
            </a:r>
            <a:r>
              <a:rPr lang="en-IN" sz="600" b="0" dirty="0">
                <a:solidFill>
                  <a:srgbClr val="005C5F"/>
                </a:solidFill>
                <a:effectLst/>
                <a:latin typeface="Consolas" panose="020B0609020204030204" pitchFamily="49" charset="0"/>
              </a:rPr>
              <a:t>14</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leftMotorE2 = </a:t>
            </a:r>
            <a:r>
              <a:rPr lang="en-IN" sz="600" b="0" dirty="0">
                <a:solidFill>
                  <a:srgbClr val="005C5F"/>
                </a:solidFill>
                <a:effectLst/>
                <a:latin typeface="Consolas" panose="020B0609020204030204" pitchFamily="49" charset="0"/>
              </a:rPr>
              <a:t>15</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rightMotorINT1 = </a:t>
            </a:r>
            <a:r>
              <a:rPr lang="en-IN" sz="600" b="0" dirty="0">
                <a:solidFill>
                  <a:srgbClr val="005C5F"/>
                </a:solidFill>
                <a:effectLst/>
                <a:latin typeface="Consolas" panose="020B0609020204030204" pitchFamily="49" charset="0"/>
              </a:rPr>
              <a:t>10</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rightMotorINT2 = </a:t>
            </a:r>
            <a:r>
              <a:rPr lang="en-IN" sz="600" b="0" dirty="0">
                <a:solidFill>
                  <a:srgbClr val="005C5F"/>
                </a:solidFill>
                <a:effectLst/>
                <a:latin typeface="Consolas" panose="020B0609020204030204" pitchFamily="49" charset="0"/>
              </a:rPr>
              <a:t>11</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leftMotorINT1 = </a:t>
            </a:r>
            <a:r>
              <a:rPr lang="en-IN" sz="600" b="0" dirty="0">
                <a:solidFill>
                  <a:srgbClr val="005C5F"/>
                </a:solidFill>
                <a:effectLst/>
                <a:latin typeface="Consolas" panose="020B0609020204030204" pitchFamily="49" charset="0"/>
              </a:rPr>
              <a:t>12</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leftMotorINT2 = </a:t>
            </a:r>
            <a:r>
              <a:rPr lang="en-IN" sz="600" b="0" dirty="0">
                <a:solidFill>
                  <a:srgbClr val="005C5F"/>
                </a:solidFill>
                <a:effectLst/>
                <a:latin typeface="Consolas" panose="020B0609020204030204" pitchFamily="49" charset="0"/>
              </a:rPr>
              <a:t>13</a:t>
            </a:r>
            <a:r>
              <a:rPr lang="en-IN" sz="600" b="0" dirty="0">
                <a:solidFill>
                  <a:srgbClr val="4E5B61"/>
                </a:solidFill>
                <a:effectLst/>
                <a:latin typeface="Consolas" panose="020B0609020204030204" pitchFamily="49" charset="0"/>
              </a:rPr>
              <a:t>;</a:t>
            </a:r>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a:t>
            </a:r>
            <a:r>
              <a:rPr lang="en-IN" sz="600" b="0" dirty="0" err="1">
                <a:solidFill>
                  <a:srgbClr val="95A5A6"/>
                </a:solidFill>
                <a:effectLst/>
                <a:latin typeface="Consolas" panose="020B0609020204030204" pitchFamily="49" charset="0"/>
              </a:rPr>
              <a:t>WiFi</a:t>
            </a:r>
            <a:r>
              <a:rPr lang="en-IN" sz="600" b="0" dirty="0">
                <a:solidFill>
                  <a:srgbClr val="95A5A6"/>
                </a:solidFill>
                <a:effectLst/>
                <a:latin typeface="Consolas" panose="020B0609020204030204" pitchFamily="49" charset="0"/>
              </a:rPr>
              <a:t> network settings</a:t>
            </a:r>
            <a:endParaRPr lang="en-IN" sz="600" b="0" dirty="0">
              <a:solidFill>
                <a:srgbClr val="4E5B61"/>
              </a:solidFill>
              <a:effectLst/>
              <a:latin typeface="Consolas" panose="020B0609020204030204" pitchFamily="49" charset="0"/>
            </a:endParaRP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ssid</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"SHIELD"</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password = </a:t>
            </a:r>
            <a:r>
              <a:rPr lang="en-IN" sz="600" b="0" dirty="0">
                <a:solidFill>
                  <a:srgbClr val="005C5F"/>
                </a:solidFill>
                <a:effectLst/>
                <a:latin typeface="Consolas" panose="020B0609020204030204" pitchFamily="49" charset="0"/>
              </a:rPr>
              <a:t>"AVENGERS"</a:t>
            </a:r>
            <a:r>
              <a:rPr lang="en-IN" sz="600" b="0" dirty="0">
                <a:solidFill>
                  <a:srgbClr val="4E5B61"/>
                </a:solidFill>
                <a:effectLst/>
                <a:latin typeface="Consolas" panose="020B0609020204030204" pitchFamily="49" charset="0"/>
              </a:rPr>
              <a:t>;</a:t>
            </a:r>
            <a:br>
              <a:rPr lang="en-IN" sz="600" b="0" dirty="0">
                <a:solidFill>
                  <a:srgbClr val="4E5B61"/>
                </a:solidFill>
                <a:effectLst/>
                <a:latin typeface="Consolas" panose="020B0609020204030204" pitchFamily="49" charset="0"/>
              </a:rPr>
            </a:br>
            <a:r>
              <a:rPr lang="en-IN" sz="600" b="0" dirty="0" err="1">
                <a:solidFill>
                  <a:srgbClr val="4E5B61"/>
                </a:solidFill>
                <a:effectLst/>
                <a:latin typeface="Consolas" panose="020B0609020204030204" pitchFamily="49" charset="0"/>
              </a:rPr>
              <a:t>WiFiUDP</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udp</a:t>
            </a:r>
            <a:r>
              <a:rPr lang="en-IN" sz="600" b="0" dirty="0">
                <a:solidFill>
                  <a:srgbClr val="4E5B61"/>
                </a:solidFill>
                <a:effectLst/>
                <a:latin typeface="Consolas" panose="020B0609020204030204" pitchFamily="49" charset="0"/>
              </a:rPr>
              <a:t>;</a:t>
            </a: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unsigned</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localPort</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8888</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Local port to listen for UDP messages</a:t>
            </a:r>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OLED display setup</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U8G2_SSD1306_128X64_NONAME_F_HW_I2C </a:t>
            </a:r>
            <a:r>
              <a:rPr lang="en-IN" sz="600" b="0" dirty="0">
                <a:solidFill>
                  <a:srgbClr val="D35400"/>
                </a:solidFill>
                <a:effectLst/>
                <a:latin typeface="Consolas" panose="020B0609020204030204" pitchFamily="49" charset="0"/>
              </a:rPr>
              <a:t>u8g2</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U8G2_R0, U8X8_PIN_NONE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GPIO pins for the LEDs</a:t>
            </a:r>
            <a:endParaRPr lang="en-IN" sz="600" b="0" dirty="0">
              <a:solidFill>
                <a:srgbClr val="4E5B61"/>
              </a:solidFill>
              <a:effectLst/>
              <a:latin typeface="Consolas" panose="020B0609020204030204" pitchFamily="49" charset="0"/>
            </a:endParaRPr>
          </a:p>
          <a:p>
            <a:r>
              <a:rPr lang="en-IN" sz="600" b="0" dirty="0" err="1">
                <a:solidFill>
                  <a:srgbClr val="00979D"/>
                </a:solidFill>
                <a:effectLst/>
                <a:latin typeface="Consolas" panose="020B0609020204030204" pitchFamily="49" charset="0"/>
              </a:rPr>
              <a:t>const</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ledPins</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4</a:t>
            </a:r>
            <a:r>
              <a:rPr lang="en-IN" sz="600" b="0" dirty="0">
                <a:solidFill>
                  <a:srgbClr val="4E5B61"/>
                </a:solidFill>
                <a:effectLst/>
                <a:latin typeface="Consolas" panose="020B0609020204030204" pitchFamily="49" charset="0"/>
              </a:rPr>
              <a:t>] = </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16</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17</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18</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19</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setup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115200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Set motor pins as outputs</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pinMode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rightMotorE1, OUTPUT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pinMode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rightMotorE2, OUTPUT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pinMode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leftMotorE1, OUTPUT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pinMode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leftMotorE2, OUTPUT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pinMode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rightMotorINT1, OUTPUT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pinMode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rightMotorINT2, OUTPUT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pinMode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leftMotorINT1, OUTPUT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pinMode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leftMotorINT2, OUTPUT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Connect to </a:t>
            </a:r>
            <a:r>
              <a:rPr lang="en-IN" sz="600" b="0" dirty="0" err="1">
                <a:solidFill>
                  <a:srgbClr val="95A5A6"/>
                </a:solidFill>
                <a:effectLst/>
                <a:latin typeface="Consolas" panose="020B0609020204030204" pitchFamily="49" charset="0"/>
              </a:rPr>
              <a:t>WiFi</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ssid</a:t>
            </a:r>
            <a:r>
              <a:rPr lang="en-IN" sz="600" b="0" dirty="0">
                <a:solidFill>
                  <a:srgbClr val="4E5B61"/>
                </a:solidFill>
                <a:effectLst/>
                <a:latin typeface="Consolas" panose="020B0609020204030204" pitchFamily="49" charset="0"/>
              </a:rPr>
              <a:t>, password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while</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status</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 WL_CONNECTED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delay</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500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a:t>
            </a:r>
            <a:r>
              <a:rPr lang="en-IN" sz="600" b="0" dirty="0" err="1">
                <a:solidFill>
                  <a:srgbClr val="005C5F"/>
                </a:solidFill>
                <a:effectLst/>
                <a:latin typeface="Consolas" panose="020B0609020204030204" pitchFamily="49" charset="0"/>
              </a:rPr>
              <a:t>nWiFi</a:t>
            </a:r>
            <a:r>
              <a:rPr lang="en-IN" sz="600" b="0" dirty="0">
                <a:solidFill>
                  <a:srgbClr val="005C5F"/>
                </a:solidFill>
                <a:effectLst/>
                <a:latin typeface="Consolas" panose="020B0609020204030204" pitchFamily="49" charset="0"/>
              </a:rPr>
              <a:t> connected"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"IP address: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WiFi</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localIP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Start the UDP server</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localPort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"UDP server started on port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localPort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Initialize the OLED display</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begin</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Test display message</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clearBuffer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setFont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u8g2_font_ncenB08_tr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drawStr</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20</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"Startup OK"</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sendBuffer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delay</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2000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Show the message for 2 seconds</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Initialize LED pins</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for</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&lt; </a:t>
            </a:r>
            <a:r>
              <a:rPr lang="en-IN" sz="600" b="0" dirty="0">
                <a:solidFill>
                  <a:srgbClr val="005C5F"/>
                </a:solidFill>
                <a:effectLst/>
                <a:latin typeface="Consolas" panose="020B0609020204030204" pitchFamily="49" charset="0"/>
              </a:rPr>
              <a:t>4</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pinMode</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ledPins</a:t>
            </a:r>
            <a:r>
              <a:rPr lang="en-IN" sz="600" b="0" dirty="0">
                <a:solidFill>
                  <a:srgbClr val="4E5B61"/>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OUTPUT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ledPins</a:t>
            </a:r>
            <a:r>
              <a:rPr lang="en-IN" sz="600" b="0" dirty="0">
                <a:solidFill>
                  <a:srgbClr val="4E5B61"/>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a:t>
            </a:r>
            <a:r>
              <a:rPr lang="en-IN" sz="600" b="0" dirty="0">
                <a:solidFill>
                  <a:srgbClr val="4E5B61"/>
                </a:solidFill>
                <a:effectLst/>
                <a:latin typeface="Consolas" panose="020B0609020204030204" pitchFamily="49" charset="0"/>
              </a:rPr>
              <a:t>],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Ensure all LEDs are off initially</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br>
              <a:rPr lang="en-IN" sz="600" b="0" dirty="0">
                <a:solidFill>
                  <a:srgbClr val="4E5B61"/>
                </a:solidFill>
                <a:effectLst/>
                <a:latin typeface="Consolas" panose="020B0609020204030204" pitchFamily="49" charset="0"/>
              </a:rPr>
            </a:br>
            <a:br>
              <a:rPr lang="en-IN" sz="600" b="0" dirty="0">
                <a:solidFill>
                  <a:srgbClr val="4E5B61"/>
                </a:solidFill>
                <a:effectLst/>
                <a:latin typeface="Consolas" panose="020B0609020204030204" pitchFamily="49" charset="0"/>
              </a:rPr>
            </a:br>
            <a:br>
              <a:rPr lang="en-IN" sz="600" b="0" dirty="0">
                <a:solidFill>
                  <a:srgbClr val="4E5B61"/>
                </a:solidFill>
                <a:effectLst/>
                <a:latin typeface="Consolas" panose="020B0609020204030204" pitchFamily="49" charset="0"/>
              </a:rPr>
            </a:br>
            <a:endParaRPr lang="en-IN" sz="600" b="0" dirty="0">
              <a:solidFill>
                <a:srgbClr val="4E5B6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23DCF3D-40FB-619D-E9AE-78B8DECBFFA2}"/>
              </a:ext>
            </a:extLst>
          </p:cNvPr>
          <p:cNvSpPr txBox="1"/>
          <p:nvPr/>
        </p:nvSpPr>
        <p:spPr>
          <a:xfrm>
            <a:off x="5110821" y="116332"/>
            <a:ext cx="6496050" cy="9325630"/>
          </a:xfrm>
          <a:prstGeom prst="rect">
            <a:avLst/>
          </a:prstGeom>
          <a:noFill/>
        </p:spPr>
        <p:txBody>
          <a:bodyPr wrap="square">
            <a:spAutoFit/>
          </a:bodyPr>
          <a:lstStyle/>
          <a:p>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loop</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packetSize</a:t>
            </a:r>
            <a:r>
              <a:rPr lang="en-IN" sz="600" b="0" dirty="0">
                <a:solidFill>
                  <a:srgbClr val="4E5B61"/>
                </a:solidFill>
                <a:effectLst/>
                <a:latin typeface="Consolas" panose="020B0609020204030204" pitchFamily="49" charset="0"/>
              </a:rPr>
              <a:t> = </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parsePacket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if</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packetSize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255</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Buffer for incoming packet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int</a:t>
            </a:r>
            <a:r>
              <a:rPr lang="en-IN" sz="600" b="0" dirty="0">
                <a:solidFill>
                  <a:srgbClr val="4E5B61"/>
                </a:solidFill>
                <a:effectLst/>
                <a:latin typeface="Consolas" panose="020B0609020204030204" pitchFamily="49" charset="0"/>
              </a:rPr>
              <a:t> </a:t>
            </a:r>
            <a:r>
              <a:rPr lang="en-IN" sz="600" b="0" dirty="0" err="1">
                <a:solidFill>
                  <a:srgbClr val="4E5B61"/>
                </a:solidFill>
                <a:effectLst/>
                <a:latin typeface="Consolas" panose="020B0609020204030204" pitchFamily="49" charset="0"/>
              </a:rPr>
              <a:t>len</a:t>
            </a:r>
            <a:r>
              <a:rPr lang="en-IN" sz="600" b="0" dirty="0">
                <a:solidFill>
                  <a:srgbClr val="4E5B61"/>
                </a:solidFill>
                <a:effectLst/>
                <a:latin typeface="Consolas" panose="020B0609020204030204" pitchFamily="49" charset="0"/>
              </a:rPr>
              <a:t> = </a:t>
            </a:r>
            <a:r>
              <a:rPr lang="en-IN" sz="600" b="0" dirty="0" err="1">
                <a:solidFill>
                  <a:srgbClr val="D35400"/>
                </a:solidFill>
                <a:effectLst/>
                <a:latin typeface="Consolas" panose="020B0609020204030204" pitchFamily="49" charset="0"/>
              </a:rPr>
              <a:t>udp</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read</a:t>
            </a:r>
            <a:r>
              <a:rPr lang="en-IN" sz="600" b="0" dirty="0">
                <a:solidFill>
                  <a:srgbClr val="434F54"/>
                </a:solidFill>
                <a:effectLst/>
                <a:latin typeface="Consolas" panose="020B0609020204030204" pitchFamily="49" charset="0"/>
              </a:rPr>
              <a:t>((</a:t>
            </a:r>
            <a:r>
              <a:rPr lang="en-IN" sz="600" b="0" dirty="0">
                <a:solidFill>
                  <a:srgbClr val="00979D"/>
                </a:solidFill>
                <a:effectLst/>
                <a:latin typeface="Consolas" panose="020B0609020204030204" pitchFamily="49" charset="0"/>
              </a:rPr>
              <a:t>unsigned</a:t>
            </a:r>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255</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if</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len</a:t>
            </a:r>
            <a:r>
              <a:rPr lang="en-IN" sz="600" b="0" dirty="0">
                <a:solidFill>
                  <a:srgbClr val="4E5B61"/>
                </a:solidFill>
                <a:effectLst/>
                <a:latin typeface="Consolas" panose="020B0609020204030204" pitchFamily="49" charset="0"/>
              </a:rPr>
              <a:t> &gt; </a:t>
            </a:r>
            <a:r>
              <a:rPr lang="en-IN" sz="600" b="0" dirty="0">
                <a:solidFill>
                  <a:srgbClr val="005C5F"/>
                </a:solidFill>
                <a:effectLst/>
                <a:latin typeface="Consolas" panose="020B0609020204030204" pitchFamily="49" charset="0"/>
              </a:rPr>
              <a:t>0</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len</a:t>
            </a:r>
            <a:r>
              <a:rPr lang="en-IN" sz="600" b="0" dirty="0">
                <a:solidFill>
                  <a:srgbClr val="4E5B61"/>
                </a:solidFill>
                <a:effectLst/>
                <a:latin typeface="Consolas" panose="020B0609020204030204" pitchFamily="49" charset="0"/>
              </a:rPr>
              <a:t>] = </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Null-terminate the string</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"Received packet of size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packetSize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"Contents: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println</a:t>
            </a:r>
            <a:r>
              <a:rPr lang="en-IN" sz="600" b="0" dirty="0">
                <a:solidFill>
                  <a:srgbClr val="434F54"/>
                </a:solidFill>
                <a:effectLst/>
                <a:latin typeface="Consolas" panose="020B0609020204030204" pitchFamily="49" charset="0"/>
              </a:rPr>
              <a:t>(</a:t>
            </a:r>
            <a:r>
              <a:rPr lang="en-IN" sz="600" b="0" dirty="0" err="1">
                <a:solidFill>
                  <a:srgbClr val="4E5B61"/>
                </a:solidFill>
                <a:effectLst/>
                <a:latin typeface="Consolas" panose="020B0609020204030204" pitchFamily="49" charset="0"/>
              </a:rPr>
              <a:t>incomingPacket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Initial motor stop state</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stopMotors</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Process the incoming message for motor control</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switch</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case</a:t>
            </a:r>
            <a:r>
              <a:rPr lang="en-IN" sz="600" b="0" dirty="0">
                <a:solidFill>
                  <a:srgbClr val="4E5B61"/>
                </a:solidFill>
                <a:effectLst/>
                <a:latin typeface="Consolas" panose="020B0609020204030204" pitchFamily="49" charset="0"/>
              </a:rPr>
              <a:t> '1':</a:t>
            </a:r>
            <a:r>
              <a:rPr lang="en-IN" sz="600" b="0" dirty="0">
                <a:solidFill>
                  <a:srgbClr val="95A5A6"/>
                </a:solidFill>
                <a:effectLst/>
                <a:latin typeface="Consolas" panose="020B0609020204030204" pitchFamily="49" charset="0"/>
              </a:rPr>
              <a:t> // Forward</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driveForward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break</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case</a:t>
            </a:r>
            <a:r>
              <a:rPr lang="en-IN" sz="600" b="0" dirty="0">
                <a:solidFill>
                  <a:srgbClr val="4E5B61"/>
                </a:solidFill>
                <a:effectLst/>
                <a:latin typeface="Consolas" panose="020B0609020204030204" pitchFamily="49" charset="0"/>
              </a:rPr>
              <a:t> '2':</a:t>
            </a:r>
            <a:r>
              <a:rPr lang="en-IN" sz="600" b="0" dirty="0">
                <a:solidFill>
                  <a:srgbClr val="95A5A6"/>
                </a:solidFill>
                <a:effectLst/>
                <a:latin typeface="Consolas" panose="020B0609020204030204" pitchFamily="49" charset="0"/>
              </a:rPr>
              <a:t> // Backward</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driveBackward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break</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case</a:t>
            </a:r>
            <a:r>
              <a:rPr lang="en-IN" sz="600" b="0" dirty="0">
                <a:solidFill>
                  <a:srgbClr val="4E5B61"/>
                </a:solidFill>
                <a:effectLst/>
                <a:latin typeface="Consolas" panose="020B0609020204030204" pitchFamily="49" charset="0"/>
              </a:rPr>
              <a:t> '3':</a:t>
            </a:r>
            <a:r>
              <a:rPr lang="en-IN" sz="600" b="0" dirty="0">
                <a:solidFill>
                  <a:srgbClr val="95A5A6"/>
                </a:solidFill>
                <a:effectLst/>
                <a:latin typeface="Consolas" panose="020B0609020204030204" pitchFamily="49" charset="0"/>
              </a:rPr>
              <a:t> // Left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turnLeft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break</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case</a:t>
            </a:r>
            <a:r>
              <a:rPr lang="en-IN" sz="600" b="0" dirty="0">
                <a:solidFill>
                  <a:srgbClr val="4E5B61"/>
                </a:solidFill>
                <a:effectLst/>
                <a:latin typeface="Consolas" panose="020B0609020204030204" pitchFamily="49" charset="0"/>
              </a:rPr>
              <a:t> '4':</a:t>
            </a:r>
            <a:r>
              <a:rPr lang="en-IN" sz="600" b="0" dirty="0">
                <a:solidFill>
                  <a:srgbClr val="95A5A6"/>
                </a:solidFill>
                <a:effectLst/>
                <a:latin typeface="Consolas" panose="020B0609020204030204" pitchFamily="49" charset="0"/>
              </a:rPr>
              <a:t> // Right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turnRight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break</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Update OLED display</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updateOLED</a:t>
            </a:r>
            <a:r>
              <a:rPr lang="en-IN" sz="600" b="0" dirty="0">
                <a:solidFill>
                  <a:srgbClr val="434F54"/>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95A5A6"/>
                </a:solidFill>
                <a:effectLst/>
                <a:latin typeface="Consolas" panose="020B0609020204030204" pitchFamily="49" charset="0"/>
              </a:rPr>
              <a:t>    // Print action to Serial Monitor</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Serial</a:t>
            </a:r>
            <a:r>
              <a:rPr lang="en-IN" sz="600" b="0" dirty="0" err="1">
                <a:solidFill>
                  <a:srgbClr val="4E5B61"/>
                </a:solidFill>
                <a:effectLst/>
                <a:latin typeface="Consolas" panose="020B0609020204030204" pitchFamily="49" charset="0"/>
              </a:rPr>
              <a:t>.</a:t>
            </a:r>
            <a:r>
              <a:rPr lang="en-IN" sz="600" b="0" dirty="0" err="1">
                <a:solidFill>
                  <a:srgbClr val="D35400"/>
                </a:solidFill>
                <a:effectLst/>
                <a:latin typeface="Consolas" panose="020B0609020204030204" pitchFamily="49" charset="0"/>
              </a:rPr>
              <a:t>printf</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"Action: %c\n"</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incomingPacket</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driveForward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rightMotorINT1, HIGH</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rightMotorINT2,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leftMotorINT1, HIGH</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leftMotorINT2,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driveBackward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rightMotorINT1,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rightMotorINT2, HIGH</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leftMotorINT1,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leftMotorINT2, HIGH</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turnLeft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rightMotorINT1, HIGH</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rightMotorINT2,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leftMotorINT1,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leftMotorINT2, HIGH</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Adjust as needed for your motor configuration</a:t>
            </a:r>
            <a:endParaRPr lang="en-IN" sz="600" b="0" dirty="0">
              <a:solidFill>
                <a:srgbClr val="4E5B61"/>
              </a:solidFill>
              <a:effectLst/>
              <a:latin typeface="Consolas" panose="020B0609020204030204" pitchFamily="49" charset="0"/>
            </a:endParaRP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turnRight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rightMotorINT1,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rightMotorINT2, HIGH</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leftMotorINT1, HIGH</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leftMotorINT2,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r>
              <a:rPr lang="en-IN" sz="600" b="0" dirty="0">
                <a:solidFill>
                  <a:srgbClr val="95A5A6"/>
                </a:solidFill>
                <a:effectLst/>
                <a:latin typeface="Consolas" panose="020B0609020204030204" pitchFamily="49" charset="0"/>
              </a:rPr>
              <a:t> // Adjust as needed for your motor configuration</a:t>
            </a:r>
            <a:endParaRPr lang="en-IN" sz="600" b="0" dirty="0">
              <a:solidFill>
                <a:srgbClr val="4E5B61"/>
              </a:solidFill>
              <a:effectLst/>
              <a:latin typeface="Consolas" panose="020B0609020204030204" pitchFamily="49" charset="0"/>
            </a:endParaRP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stopMotors</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rightMotorINT1,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rightMotorINT2,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leftMotorINT1,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digitalWrite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leftMotorINT2, LOW</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00979D"/>
                </a:solidFill>
                <a:effectLst/>
                <a:latin typeface="Consolas" panose="020B0609020204030204" pitchFamily="49" charset="0"/>
              </a:rPr>
              <a:t>void</a:t>
            </a:r>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updateOLED</a:t>
            </a:r>
            <a:r>
              <a:rPr lang="en-IN" sz="600" b="0" dirty="0">
                <a:solidFill>
                  <a:srgbClr val="434F54"/>
                </a:solidFill>
                <a:effectLst/>
                <a:latin typeface="Consolas" panose="020B0609020204030204" pitchFamily="49" charset="0"/>
              </a:rPr>
              <a:t>(</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command)</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00979D"/>
                </a:solidFill>
                <a:effectLst/>
                <a:latin typeface="Consolas" panose="020B0609020204030204" pitchFamily="49" charset="0"/>
              </a:rPr>
              <a:t>char</a:t>
            </a:r>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message</a:t>
            </a:r>
            <a:r>
              <a:rPr lang="en-IN" sz="600" b="0" dirty="0">
                <a:solidFill>
                  <a:srgbClr val="4E5B61"/>
                </a:solidFill>
                <a:effectLst/>
                <a:latin typeface="Consolas" panose="020B0609020204030204" pitchFamily="49" charset="0"/>
              </a:rPr>
              <a:t>[</a:t>
            </a:r>
            <a:r>
              <a:rPr lang="en-IN" sz="600" b="0" dirty="0">
                <a:solidFill>
                  <a:srgbClr val="005C5F"/>
                </a:solidFill>
                <a:effectLst/>
                <a:latin typeface="Consolas" panose="020B0609020204030204" pitchFamily="49" charset="0"/>
              </a:rPr>
              <a:t>20</a:t>
            </a:r>
            <a:r>
              <a:rPr lang="en-IN" sz="600" b="0" dirty="0">
                <a:solidFill>
                  <a:srgbClr val="4E5B61"/>
                </a:solidFill>
                <a:effectLst/>
                <a:latin typeface="Consolas" panose="020B0609020204030204" pitchFamily="49" charset="0"/>
              </a:rPr>
              <a:t>];</a:t>
            </a:r>
          </a:p>
          <a:p>
            <a:br>
              <a:rPr lang="en-IN" sz="600" b="0" dirty="0">
                <a:solidFill>
                  <a:srgbClr val="4E5B61"/>
                </a:solidFill>
                <a:effectLst/>
                <a:latin typeface="Consolas" panose="020B0609020204030204" pitchFamily="49" charset="0"/>
              </a:rPr>
            </a:br>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switch</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command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case</a:t>
            </a:r>
            <a:r>
              <a:rPr lang="en-IN" sz="600" b="0" dirty="0">
                <a:solidFill>
                  <a:srgbClr val="4E5B61"/>
                </a:solidFill>
                <a:effectLst/>
                <a:latin typeface="Consolas" panose="020B0609020204030204" pitchFamily="49" charset="0"/>
              </a:rPr>
              <a:t> '1':</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sprintf</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message, </a:t>
            </a:r>
            <a:r>
              <a:rPr lang="en-IN" sz="600" b="0" dirty="0">
                <a:solidFill>
                  <a:srgbClr val="005C5F"/>
                </a:solidFill>
                <a:effectLst/>
                <a:latin typeface="Consolas" panose="020B0609020204030204" pitchFamily="49" charset="0"/>
              </a:rPr>
              <a:t>"Moving Forward"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break</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case</a:t>
            </a:r>
            <a:r>
              <a:rPr lang="en-IN" sz="600" b="0" dirty="0">
                <a:solidFill>
                  <a:srgbClr val="4E5B61"/>
                </a:solidFill>
                <a:effectLst/>
                <a:latin typeface="Consolas" panose="020B0609020204030204" pitchFamily="49" charset="0"/>
              </a:rPr>
              <a:t> '2':</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sprintf</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message, </a:t>
            </a:r>
            <a:r>
              <a:rPr lang="en-IN" sz="600" b="0" dirty="0">
                <a:solidFill>
                  <a:srgbClr val="005C5F"/>
                </a:solidFill>
                <a:effectLst/>
                <a:latin typeface="Consolas" panose="020B0609020204030204" pitchFamily="49" charset="0"/>
              </a:rPr>
              <a:t>"Moving Backward"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break</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case</a:t>
            </a:r>
            <a:r>
              <a:rPr lang="en-IN" sz="600" b="0" dirty="0">
                <a:solidFill>
                  <a:srgbClr val="4E5B61"/>
                </a:solidFill>
                <a:effectLst/>
                <a:latin typeface="Consolas" panose="020B0609020204030204" pitchFamily="49" charset="0"/>
              </a:rPr>
              <a:t> '3':</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sprintf</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message, </a:t>
            </a:r>
            <a:r>
              <a:rPr lang="en-IN" sz="600" b="0" dirty="0">
                <a:solidFill>
                  <a:srgbClr val="005C5F"/>
                </a:solidFill>
                <a:effectLst/>
                <a:latin typeface="Consolas" panose="020B0609020204030204" pitchFamily="49" charset="0"/>
              </a:rPr>
              <a:t>"Turning Left"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break</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case</a:t>
            </a:r>
            <a:r>
              <a:rPr lang="en-IN" sz="600" b="0" dirty="0">
                <a:solidFill>
                  <a:srgbClr val="4E5B61"/>
                </a:solidFill>
                <a:effectLst/>
                <a:latin typeface="Consolas" panose="020B0609020204030204" pitchFamily="49" charset="0"/>
              </a:rPr>
              <a:t> '4':</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sprintf</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message, </a:t>
            </a:r>
            <a:r>
              <a:rPr lang="en-IN" sz="600" b="0" dirty="0">
                <a:solidFill>
                  <a:srgbClr val="005C5F"/>
                </a:solidFill>
                <a:effectLst/>
                <a:latin typeface="Consolas" panose="020B0609020204030204" pitchFamily="49" charset="0"/>
              </a:rPr>
              <a:t>"Turning Right"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break</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default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err="1">
                <a:solidFill>
                  <a:srgbClr val="D35400"/>
                </a:solidFill>
                <a:effectLst/>
                <a:latin typeface="Consolas" panose="020B0609020204030204" pitchFamily="49" charset="0"/>
              </a:rPr>
              <a:t>sprintf</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message, </a:t>
            </a:r>
            <a:r>
              <a:rPr lang="en-IN" sz="600" b="0" dirty="0">
                <a:solidFill>
                  <a:srgbClr val="005C5F"/>
                </a:solidFill>
                <a:effectLst/>
                <a:latin typeface="Consolas" panose="020B0609020204030204" pitchFamily="49" charset="0"/>
              </a:rPr>
              <a:t>"Stopped"</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728E00"/>
                </a:solidFill>
                <a:effectLst/>
                <a:latin typeface="Consolas" panose="020B0609020204030204" pitchFamily="49" charset="0"/>
              </a:rPr>
              <a:t>break</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a:p>
            <a:br>
              <a:rPr lang="en-IN" sz="600" b="0" dirty="0">
                <a:solidFill>
                  <a:srgbClr val="4E5B61"/>
                </a:solidFill>
                <a:effectLst/>
                <a:latin typeface="Consolas" panose="020B0609020204030204" pitchFamily="49" charset="0"/>
              </a:rPr>
            </a:br>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clearBuffer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setFont</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u8g2_font_ncenB08_tr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drawStr</a:t>
            </a:r>
            <a:r>
              <a:rPr lang="en-IN" sz="600" b="0" dirty="0">
                <a:solidFill>
                  <a:srgbClr val="434F54"/>
                </a:solidFill>
                <a:effectLst/>
                <a:latin typeface="Consolas" panose="020B0609020204030204" pitchFamily="49" charset="0"/>
              </a:rPr>
              <a:t>(</a:t>
            </a:r>
            <a:r>
              <a:rPr lang="en-IN" sz="600" b="0" dirty="0">
                <a:solidFill>
                  <a:srgbClr val="005C5F"/>
                </a:solidFill>
                <a:effectLst/>
                <a:latin typeface="Consolas" panose="020B0609020204030204" pitchFamily="49" charset="0"/>
              </a:rPr>
              <a:t>0</a:t>
            </a:r>
            <a:r>
              <a:rPr lang="en-IN" sz="600" b="0" dirty="0">
                <a:solidFill>
                  <a:srgbClr val="4E5B61"/>
                </a:solidFill>
                <a:effectLst/>
                <a:latin typeface="Consolas" panose="020B0609020204030204" pitchFamily="49" charset="0"/>
              </a:rPr>
              <a:t>, </a:t>
            </a:r>
            <a:r>
              <a:rPr lang="en-IN" sz="600" b="0" dirty="0">
                <a:solidFill>
                  <a:srgbClr val="005C5F"/>
                </a:solidFill>
                <a:effectLst/>
                <a:latin typeface="Consolas" panose="020B0609020204030204" pitchFamily="49" charset="0"/>
              </a:rPr>
              <a:t>20</a:t>
            </a:r>
            <a:r>
              <a:rPr lang="en-IN" sz="600" b="0" dirty="0">
                <a:solidFill>
                  <a:srgbClr val="4E5B61"/>
                </a:solidFill>
                <a:effectLst/>
                <a:latin typeface="Consolas" panose="020B0609020204030204" pitchFamily="49" charset="0"/>
              </a:rPr>
              <a:t>, message</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E5B61"/>
                </a:solidFill>
                <a:effectLst/>
                <a:latin typeface="Consolas" panose="020B0609020204030204" pitchFamily="49" charset="0"/>
              </a:rPr>
              <a:t>  </a:t>
            </a:r>
            <a:r>
              <a:rPr lang="en-IN" sz="600" b="0" dirty="0">
                <a:solidFill>
                  <a:srgbClr val="D35400"/>
                </a:solidFill>
                <a:effectLst/>
                <a:latin typeface="Consolas" panose="020B0609020204030204" pitchFamily="49" charset="0"/>
              </a:rPr>
              <a:t>u8g2</a:t>
            </a:r>
            <a:r>
              <a:rPr lang="en-IN" sz="600" b="0" dirty="0">
                <a:solidFill>
                  <a:srgbClr val="4E5B61"/>
                </a:solidFill>
                <a:effectLst/>
                <a:latin typeface="Consolas" panose="020B0609020204030204" pitchFamily="49" charset="0"/>
              </a:rPr>
              <a:t>.</a:t>
            </a:r>
            <a:r>
              <a:rPr lang="en-IN" sz="600" b="0" dirty="0">
                <a:solidFill>
                  <a:srgbClr val="D35400"/>
                </a:solidFill>
                <a:effectLst/>
                <a:latin typeface="Consolas" panose="020B0609020204030204" pitchFamily="49" charset="0"/>
              </a:rPr>
              <a:t>sendBuffer</a:t>
            </a:r>
            <a:r>
              <a:rPr lang="en-IN" sz="600" b="0" dirty="0">
                <a:solidFill>
                  <a:srgbClr val="434F54"/>
                </a:solidFill>
                <a:effectLst/>
                <a:latin typeface="Consolas" panose="020B0609020204030204" pitchFamily="49" charset="0"/>
              </a:rPr>
              <a:t>()</a:t>
            </a:r>
            <a:r>
              <a:rPr lang="en-IN" sz="600" b="0" dirty="0">
                <a:solidFill>
                  <a:srgbClr val="4E5B61"/>
                </a:solidFill>
                <a:effectLst/>
                <a:latin typeface="Consolas" panose="020B0609020204030204" pitchFamily="49" charset="0"/>
              </a:rPr>
              <a:t>;</a:t>
            </a:r>
          </a:p>
          <a:p>
            <a:r>
              <a:rPr lang="en-IN" sz="600" b="0" dirty="0">
                <a:solidFill>
                  <a:srgbClr val="434F54"/>
                </a:solidFill>
                <a:effectLst/>
                <a:latin typeface="Consolas" panose="020B0609020204030204" pitchFamily="49" charset="0"/>
              </a:rPr>
              <a:t>}</a:t>
            </a:r>
            <a:endParaRPr lang="en-IN" sz="600"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1355595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2852-F799-3C3F-7A80-E8C512C532DF}"/>
              </a:ext>
            </a:extLst>
          </p:cNvPr>
          <p:cNvSpPr>
            <a:spLocks noGrp="1"/>
          </p:cNvSpPr>
          <p:nvPr>
            <p:ph type="title"/>
          </p:nvPr>
        </p:nvSpPr>
        <p:spPr>
          <a:xfrm>
            <a:off x="430167" y="1935811"/>
            <a:ext cx="11518557" cy="1325563"/>
          </a:xfrm>
        </p:spPr>
        <p:txBody>
          <a:bodyPr>
            <a:normAutofit fontScale="90000"/>
          </a:bodyPr>
          <a:lstStyle/>
          <a:p>
            <a:r>
              <a:rPr lang="en-IN" dirty="0"/>
              <a:t>If serial port issues: </a:t>
            </a:r>
            <a:r>
              <a:rPr lang="en-IN" sz="3300" dirty="0"/>
              <a:t>FILE -&gt; Preference and select </a:t>
            </a:r>
            <a:br>
              <a:rPr lang="en-IN" sz="3300" dirty="0"/>
            </a:br>
            <a:r>
              <a:rPr lang="en-IN" sz="3300" dirty="0"/>
              <a:t>				    Additional board manager URLs: paste the URL</a:t>
            </a:r>
            <a:br>
              <a:rPr lang="en-IN" sz="3300" dirty="0"/>
            </a:br>
            <a:br>
              <a:rPr lang="en-IN" sz="3300" dirty="0"/>
            </a:br>
            <a:br>
              <a:rPr lang="en-IN" sz="3300" dirty="0"/>
            </a:br>
            <a:br>
              <a:rPr lang="en-IN" sz="3300" dirty="0"/>
            </a:br>
            <a:br>
              <a:rPr lang="en-IN" sz="3300" dirty="0"/>
            </a:br>
            <a:br>
              <a:rPr lang="en-IN" sz="3300" dirty="0"/>
            </a:br>
            <a:r>
              <a:rPr lang="en-IN" sz="3300" b="1" dirty="0"/>
              <a:t>Install new Board: </a:t>
            </a:r>
            <a:r>
              <a:rPr lang="en-IN" sz="3300" dirty="0"/>
              <a:t>Board manager -&gt; PICO -&gt; Raspberry Pi Pico/RP2040</a:t>
            </a:r>
            <a:br>
              <a:rPr lang="en-IN" sz="3300" dirty="0"/>
            </a:br>
            <a:endParaRPr lang="en-IN" sz="3300" dirty="0"/>
          </a:p>
        </p:txBody>
      </p:sp>
      <p:pic>
        <p:nvPicPr>
          <p:cNvPr id="5" name="Picture 4">
            <a:extLst>
              <a:ext uri="{FF2B5EF4-FFF2-40B4-BE49-F238E27FC236}">
                <a16:creationId xmlns:a16="http://schemas.microsoft.com/office/drawing/2014/main" id="{C14000E3-4F1B-4D09-B16D-E480EBAC1A72}"/>
              </a:ext>
            </a:extLst>
          </p:cNvPr>
          <p:cNvPicPr>
            <a:picLocks noChangeAspect="1"/>
          </p:cNvPicPr>
          <p:nvPr/>
        </p:nvPicPr>
        <p:blipFill>
          <a:blip r:embed="rId2"/>
          <a:stretch>
            <a:fillRect/>
          </a:stretch>
        </p:blipFill>
        <p:spPr>
          <a:xfrm>
            <a:off x="963501" y="1858712"/>
            <a:ext cx="8452673" cy="1479759"/>
          </a:xfrm>
          <a:prstGeom prst="rect">
            <a:avLst/>
          </a:prstGeom>
        </p:spPr>
      </p:pic>
      <p:pic>
        <p:nvPicPr>
          <p:cNvPr id="6" name="Picture 5">
            <a:extLst>
              <a:ext uri="{FF2B5EF4-FFF2-40B4-BE49-F238E27FC236}">
                <a16:creationId xmlns:a16="http://schemas.microsoft.com/office/drawing/2014/main" id="{60AE1A29-2169-44C6-AA0F-6109D92BE5D8}"/>
              </a:ext>
            </a:extLst>
          </p:cNvPr>
          <p:cNvPicPr>
            <a:picLocks noChangeAspect="1"/>
          </p:cNvPicPr>
          <p:nvPr/>
        </p:nvPicPr>
        <p:blipFill>
          <a:blip r:embed="rId3"/>
          <a:stretch>
            <a:fillRect/>
          </a:stretch>
        </p:blipFill>
        <p:spPr>
          <a:xfrm>
            <a:off x="1024321" y="4307579"/>
            <a:ext cx="4626835" cy="2209067"/>
          </a:xfrm>
          <a:prstGeom prst="rect">
            <a:avLst/>
          </a:prstGeom>
        </p:spPr>
      </p:pic>
    </p:spTree>
    <p:extLst>
      <p:ext uri="{BB962C8B-B14F-4D97-AF65-F5344CB8AC3E}">
        <p14:creationId xmlns:p14="http://schemas.microsoft.com/office/powerpoint/2010/main" val="4142017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F0BC37-1394-FDE3-9167-8C95B835144E}"/>
              </a:ext>
            </a:extLst>
          </p:cNvPr>
          <p:cNvSpPr>
            <a:spLocks noGrp="1"/>
          </p:cNvSpPr>
          <p:nvPr>
            <p:ph idx="1"/>
          </p:nvPr>
        </p:nvSpPr>
        <p:spPr>
          <a:xfrm>
            <a:off x="4754470" y="3064948"/>
            <a:ext cx="2683060" cy="728104"/>
          </a:xfrm>
        </p:spPr>
        <p:txBody>
          <a:bodyPr>
            <a:normAutofit/>
          </a:bodyPr>
          <a:lstStyle/>
          <a:p>
            <a:pPr marL="0" indent="0">
              <a:buNone/>
            </a:pPr>
            <a:r>
              <a:rPr lang="en-IN" sz="4000" dirty="0"/>
              <a:t>THANK YOU</a:t>
            </a:r>
          </a:p>
        </p:txBody>
      </p:sp>
    </p:spTree>
    <p:extLst>
      <p:ext uri="{BB962C8B-B14F-4D97-AF65-F5344CB8AC3E}">
        <p14:creationId xmlns:p14="http://schemas.microsoft.com/office/powerpoint/2010/main" val="3652167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2" name="Flowchart: Document 410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83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AD533-DF0F-0322-0465-C3C4E9A11602}"/>
              </a:ext>
            </a:extLst>
          </p:cNvPr>
          <p:cNvSpPr>
            <a:spLocks noGrp="1"/>
          </p:cNvSpPr>
          <p:nvPr>
            <p:ph type="ctr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Programming</a:t>
            </a:r>
          </a:p>
        </p:txBody>
      </p:sp>
      <p:pic>
        <p:nvPicPr>
          <p:cNvPr id="4097" name="Picture 1" descr="sketchJan17a I Arduino IDE 22.1 &#10;File Edit Sketch Tools Help &#10;eoc &#10;pico &#10;Type: &#10;Arduin &#10;4.0.10 ii &#10;Boards i &#10;More inf &#10;40.10 &#10;[DEPRE &#10;Auto Format &#10;Archive Sketch &#10;Manage Libraries... &#10;Serial Monitor &#10;Serial Plotter &#10;Firmware Updater &#10;Upload SSL Root Certificates &#10;Board: &quot;Raspberry Pi Pico&quot; &#10;Port: &quot;COM3&quot; &#10;Get Board Info &#10;Programmer &#10;Bum Bootloader &#10;ctrl+T &#10;Ctrl+Shift+l &#10;Ctrl+Shift+M &#10;sketch_janl 7a ino &#10;1 &#10;2 &#10;5 &#10;6 &#10;void setup() { &#10;// put your setup code here, &#10;void loop() { &#10;// out vour main code here, &#10;Boards Manager.„ &#10;Arduino AVR Boards &#10;• Arduino Mbed OS RP2040 Boards &#10;esp32 &#10;Output &#10;Con Igurlng too &#10;Ctrl+Shift+B &#10;to run once: &#10;to run repeatedly: &#10;Raspberry Pi Pico &#10;packages] Arduino Mbed OS Boards by Arduino &#10;Boards included in this package: Arduino Nano 33 SLE, Arduino &#10;Nano 33 BLE Sense, Arduino Nano RP2040 Connect, Arduino &#10;Portenta H7, Arduino Edge Control, Raspberry Pi Pico, Arduino.„ &#10;More info &#10;3.30 v &#10;•a indexing- 5/33 &#10;INSTALL &#10;arduino:dfu-utilee. lø.ø-arduinol installed &#10;Installing arduino:rp2ø4øt001s@1.ø.6 &#10;Configuring tool. &#10;installed &#10;Installing platform &#10;Configuring platform. &#10;platform arduino : mbed 2ø4&amp;1. e. 10 installed &#10;Ln 1. Coli Raspberry Pi COM3 ">
            <a:extLst>
              <a:ext uri="{FF2B5EF4-FFF2-40B4-BE49-F238E27FC236}">
                <a16:creationId xmlns:a16="http://schemas.microsoft.com/office/drawing/2014/main" id="{3DFEEF4B-152B-F265-4660-DC28F6567D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07933" y="1353809"/>
            <a:ext cx="7347537" cy="415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333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F86E5F-7F14-7E5E-08BE-BA97A9300154}"/>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Programme Example: Blink</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AA4FDB-18A4-081B-8105-EBE7C9E713AE}"/>
              </a:ext>
            </a:extLst>
          </p:cNvPr>
          <p:cNvPicPr>
            <a:picLocks noChangeAspect="1"/>
          </p:cNvPicPr>
          <p:nvPr/>
        </p:nvPicPr>
        <p:blipFill rotWithShape="1">
          <a:blip r:embed="rId2"/>
          <a:srcRect r="35176"/>
          <a:stretch/>
        </p:blipFill>
        <p:spPr>
          <a:xfrm>
            <a:off x="4934420" y="640080"/>
            <a:ext cx="6343471" cy="5577840"/>
          </a:xfrm>
          <a:prstGeom prst="rect">
            <a:avLst/>
          </a:prstGeom>
        </p:spPr>
      </p:pic>
      <p:sp>
        <p:nvSpPr>
          <p:cNvPr id="4" name="TextBox 3">
            <a:extLst>
              <a:ext uri="{FF2B5EF4-FFF2-40B4-BE49-F238E27FC236}">
                <a16:creationId xmlns:a16="http://schemas.microsoft.com/office/drawing/2014/main" id="{1AC4C614-880A-2C6C-38CD-FD9944819A9C}"/>
              </a:ext>
            </a:extLst>
          </p:cNvPr>
          <p:cNvSpPr txBox="1"/>
          <p:nvPr/>
        </p:nvSpPr>
        <p:spPr>
          <a:xfrm>
            <a:off x="914109" y="2715470"/>
            <a:ext cx="3175000" cy="3785652"/>
          </a:xfrm>
          <a:prstGeom prst="rect">
            <a:avLst/>
          </a:prstGeom>
          <a:noFill/>
        </p:spPr>
        <p:txBody>
          <a:bodyPr wrap="square">
            <a:spAutoFit/>
          </a:bodyPr>
          <a:lstStyle/>
          <a:p>
            <a:pPr marL="0" marR="0">
              <a:spcBef>
                <a:spcPts val="0"/>
              </a:spcBef>
              <a:spcAft>
                <a:spcPts val="0"/>
              </a:spcAft>
            </a:pPr>
            <a:r>
              <a:rPr lang="en-IN" sz="1200" dirty="0">
                <a:solidFill>
                  <a:srgbClr val="00979D"/>
                </a:solidFill>
                <a:effectLst/>
                <a:latin typeface="Consolas" panose="020B0609020204030204" pitchFamily="49" charset="0"/>
              </a:rPr>
              <a:t>void </a:t>
            </a:r>
            <a:r>
              <a:rPr lang="en-IN" sz="1200" dirty="0">
                <a:solidFill>
                  <a:srgbClr val="D35400"/>
                </a:solidFill>
                <a:effectLst/>
                <a:latin typeface="Consolas" panose="020B0609020204030204" pitchFamily="49" charset="0"/>
              </a:rPr>
              <a:t>setup</a:t>
            </a:r>
            <a:r>
              <a:rPr lang="en-IN" sz="1200" dirty="0">
                <a:solidFill>
                  <a:srgbClr val="434F54"/>
                </a:solidFill>
                <a:effectLst/>
                <a:latin typeface="Consolas" panose="020B0609020204030204" pitchFamily="49" charset="0"/>
              </a:rPr>
              <a:t>() {</a:t>
            </a:r>
            <a:endParaRPr lang="en-IN" sz="1200" dirty="0">
              <a:effectLst/>
              <a:latin typeface="Consolas" panose="020B0609020204030204" pitchFamily="49" charset="0"/>
            </a:endParaRPr>
          </a:p>
          <a:p>
            <a:pPr marL="0" marR="0">
              <a:spcBef>
                <a:spcPts val="0"/>
              </a:spcBef>
              <a:spcAft>
                <a:spcPts val="0"/>
              </a:spcAft>
            </a:pPr>
            <a:r>
              <a:rPr lang="en-IN" sz="1200" dirty="0">
                <a:solidFill>
                  <a:srgbClr val="8B9A9B"/>
                </a:solidFill>
                <a:effectLst/>
                <a:latin typeface="Consolas" panose="020B0609020204030204" pitchFamily="49" charset="0"/>
              </a:rPr>
              <a:t>  // initialize digital pin LED_BUILTIN as an output.</a:t>
            </a:r>
          </a:p>
          <a:p>
            <a:pPr marL="0" marR="0">
              <a:spcBef>
                <a:spcPts val="0"/>
              </a:spcBef>
              <a:spcAft>
                <a:spcPts val="0"/>
              </a:spcAft>
            </a:pPr>
            <a:r>
              <a:rPr lang="en-IN" sz="1200" dirty="0">
                <a:solidFill>
                  <a:srgbClr val="4E5B61"/>
                </a:solidFill>
                <a:effectLst/>
                <a:latin typeface="Consolas" panose="020B0609020204030204" pitchFamily="49" charset="0"/>
              </a:rPr>
              <a:t>  </a:t>
            </a:r>
            <a:r>
              <a:rPr lang="en-IN" sz="1200" dirty="0" err="1">
                <a:solidFill>
                  <a:srgbClr val="D35400"/>
                </a:solidFill>
                <a:effectLst/>
                <a:latin typeface="Consolas" panose="020B0609020204030204" pitchFamily="49" charset="0"/>
              </a:rPr>
              <a:t>pinMode</a:t>
            </a:r>
            <a:r>
              <a:rPr lang="en-IN" sz="1200" dirty="0">
                <a:solidFill>
                  <a:srgbClr val="434F54"/>
                </a:solidFill>
                <a:effectLst/>
                <a:latin typeface="Consolas" panose="020B0609020204030204" pitchFamily="49" charset="0"/>
              </a:rPr>
              <a:t>(</a:t>
            </a:r>
            <a:r>
              <a:rPr lang="en-IN" sz="1200" dirty="0">
                <a:solidFill>
                  <a:srgbClr val="005C5F"/>
                </a:solidFill>
                <a:effectLst/>
                <a:latin typeface="Consolas" panose="020B0609020204030204" pitchFamily="49" charset="0"/>
              </a:rPr>
              <a:t>2</a:t>
            </a:r>
            <a:r>
              <a:rPr lang="en-IN" sz="1200" dirty="0">
                <a:solidFill>
                  <a:srgbClr val="4E5B61"/>
                </a:solidFill>
                <a:effectLst/>
                <a:latin typeface="Consolas" panose="020B0609020204030204" pitchFamily="49" charset="0"/>
              </a:rPr>
              <a:t>, OUTPUT</a:t>
            </a:r>
            <a:r>
              <a:rPr lang="en-IN" sz="1200" dirty="0">
                <a:solidFill>
                  <a:srgbClr val="434F54"/>
                </a:solidFill>
                <a:effectLst/>
                <a:latin typeface="Consolas" panose="020B0609020204030204" pitchFamily="49" charset="0"/>
              </a:rPr>
              <a:t>)</a:t>
            </a:r>
            <a:r>
              <a:rPr lang="en-IN" sz="1200" dirty="0">
                <a:solidFill>
                  <a:srgbClr val="4E5B61"/>
                </a:solidFill>
                <a:effectLst/>
                <a:latin typeface="Consolas" panose="020B0609020204030204" pitchFamily="49" charset="0"/>
              </a:rPr>
              <a:t>;</a:t>
            </a:r>
            <a:endParaRPr lang="en-IN" sz="1200" dirty="0">
              <a:effectLst/>
              <a:latin typeface="Consolas" panose="020B0609020204030204" pitchFamily="49" charset="0"/>
            </a:endParaRPr>
          </a:p>
          <a:p>
            <a:pPr marL="0" marR="0">
              <a:spcBef>
                <a:spcPts val="0"/>
              </a:spcBef>
              <a:spcAft>
                <a:spcPts val="0"/>
              </a:spcAft>
            </a:pPr>
            <a:r>
              <a:rPr lang="en-IN" sz="1200" dirty="0">
                <a:solidFill>
                  <a:srgbClr val="434F54"/>
                </a:solidFill>
                <a:effectLst/>
                <a:latin typeface="Consolas" panose="020B0609020204030204" pitchFamily="49" charset="0"/>
              </a:rPr>
              <a:t>}</a:t>
            </a:r>
          </a:p>
          <a:p>
            <a:pPr marL="0" marR="0">
              <a:spcBef>
                <a:spcPts val="0"/>
              </a:spcBef>
              <a:spcAft>
                <a:spcPts val="0"/>
              </a:spcAft>
            </a:pPr>
            <a:r>
              <a:rPr lang="en-IN" sz="1200" dirty="0">
                <a:solidFill>
                  <a:srgbClr val="8B9A9B"/>
                </a:solidFill>
                <a:effectLst/>
                <a:latin typeface="Consolas" panose="020B0609020204030204" pitchFamily="49" charset="0"/>
              </a:rPr>
              <a:t>// the loop function runs over and over again forever</a:t>
            </a:r>
          </a:p>
          <a:p>
            <a:pPr marL="0" marR="0">
              <a:spcBef>
                <a:spcPts val="0"/>
              </a:spcBef>
              <a:spcAft>
                <a:spcPts val="0"/>
              </a:spcAft>
            </a:pPr>
            <a:endParaRPr lang="en-IN" sz="1200" dirty="0">
              <a:solidFill>
                <a:srgbClr val="8B9A9B"/>
              </a:solidFill>
              <a:effectLst/>
              <a:latin typeface="Consolas" panose="020B0609020204030204" pitchFamily="49" charset="0"/>
            </a:endParaRPr>
          </a:p>
          <a:p>
            <a:pPr marL="0" marR="0">
              <a:spcBef>
                <a:spcPts val="0"/>
              </a:spcBef>
              <a:spcAft>
                <a:spcPts val="0"/>
              </a:spcAft>
            </a:pPr>
            <a:r>
              <a:rPr lang="en-IN" sz="1200" dirty="0">
                <a:solidFill>
                  <a:srgbClr val="00979D"/>
                </a:solidFill>
                <a:effectLst/>
                <a:latin typeface="Consolas" panose="020B0609020204030204" pitchFamily="49" charset="0"/>
              </a:rPr>
              <a:t>void </a:t>
            </a:r>
            <a:r>
              <a:rPr lang="en-IN" sz="1200" dirty="0">
                <a:solidFill>
                  <a:srgbClr val="D35400"/>
                </a:solidFill>
                <a:effectLst/>
                <a:latin typeface="Consolas" panose="020B0609020204030204" pitchFamily="49" charset="0"/>
              </a:rPr>
              <a:t>loop</a:t>
            </a:r>
            <a:r>
              <a:rPr lang="en-IN" sz="1200" dirty="0">
                <a:solidFill>
                  <a:srgbClr val="434F54"/>
                </a:solidFill>
                <a:effectLst/>
                <a:latin typeface="Consolas" panose="020B0609020204030204" pitchFamily="49" charset="0"/>
              </a:rPr>
              <a:t>() {</a:t>
            </a:r>
            <a:endParaRPr lang="en-IN" sz="1200" dirty="0">
              <a:effectLst/>
              <a:latin typeface="Consolas" panose="020B0609020204030204" pitchFamily="49" charset="0"/>
            </a:endParaRPr>
          </a:p>
          <a:p>
            <a:pPr marL="0" marR="0">
              <a:spcBef>
                <a:spcPts val="0"/>
              </a:spcBef>
              <a:spcAft>
                <a:spcPts val="0"/>
              </a:spcAft>
            </a:pPr>
            <a:r>
              <a:rPr lang="en-IN" sz="1200" dirty="0">
                <a:solidFill>
                  <a:srgbClr val="4E5B61"/>
                </a:solidFill>
                <a:effectLst/>
                <a:latin typeface="Consolas" panose="020B0609020204030204" pitchFamily="49" charset="0"/>
              </a:rPr>
              <a:t>  </a:t>
            </a:r>
            <a:r>
              <a:rPr lang="en-IN" sz="1200" dirty="0" err="1">
                <a:solidFill>
                  <a:srgbClr val="D35400"/>
                </a:solidFill>
                <a:effectLst/>
                <a:latin typeface="Consolas" panose="020B0609020204030204" pitchFamily="49" charset="0"/>
              </a:rPr>
              <a:t>digitalWrite</a:t>
            </a:r>
            <a:r>
              <a:rPr lang="en-IN" sz="1200" dirty="0">
                <a:solidFill>
                  <a:srgbClr val="434F54"/>
                </a:solidFill>
                <a:effectLst/>
                <a:latin typeface="Consolas" panose="020B0609020204030204" pitchFamily="49" charset="0"/>
              </a:rPr>
              <a:t>(</a:t>
            </a:r>
            <a:r>
              <a:rPr lang="en-IN" sz="1200" dirty="0">
                <a:solidFill>
                  <a:srgbClr val="005C5F"/>
                </a:solidFill>
                <a:effectLst/>
                <a:latin typeface="Consolas" panose="020B0609020204030204" pitchFamily="49" charset="0"/>
              </a:rPr>
              <a:t>2</a:t>
            </a:r>
            <a:r>
              <a:rPr lang="en-IN" sz="1200" dirty="0">
                <a:solidFill>
                  <a:srgbClr val="4E5B61"/>
                </a:solidFill>
                <a:effectLst/>
                <a:latin typeface="Consolas" panose="020B0609020204030204" pitchFamily="49" charset="0"/>
              </a:rPr>
              <a:t>, HIGH</a:t>
            </a:r>
            <a:r>
              <a:rPr lang="en-IN" sz="1200" dirty="0">
                <a:solidFill>
                  <a:srgbClr val="434F54"/>
                </a:solidFill>
                <a:effectLst/>
                <a:latin typeface="Consolas" panose="020B0609020204030204" pitchFamily="49" charset="0"/>
              </a:rPr>
              <a:t>)</a:t>
            </a:r>
            <a:r>
              <a:rPr lang="en-IN" sz="1200" dirty="0">
                <a:solidFill>
                  <a:srgbClr val="4E5B61"/>
                </a:solidFill>
                <a:effectLst/>
                <a:latin typeface="Consolas" panose="020B0609020204030204" pitchFamily="49" charset="0"/>
              </a:rPr>
              <a:t>;</a:t>
            </a:r>
            <a:r>
              <a:rPr lang="en-IN" sz="1200" dirty="0">
                <a:solidFill>
                  <a:srgbClr val="8B9A9B"/>
                </a:solidFill>
                <a:effectLst/>
                <a:latin typeface="Consolas" panose="020B0609020204030204" pitchFamily="49" charset="0"/>
              </a:rPr>
              <a:t>  // turn the LED on (HIGH is the voltage level)</a:t>
            </a:r>
            <a:endParaRPr lang="en-IN" sz="1200" dirty="0">
              <a:effectLst/>
              <a:latin typeface="Consolas" panose="020B0609020204030204" pitchFamily="49" charset="0"/>
            </a:endParaRPr>
          </a:p>
          <a:p>
            <a:pPr marL="0" marR="0">
              <a:spcBef>
                <a:spcPts val="0"/>
              </a:spcBef>
              <a:spcAft>
                <a:spcPts val="0"/>
              </a:spcAft>
            </a:pPr>
            <a:r>
              <a:rPr lang="en-IN" sz="1200" dirty="0">
                <a:solidFill>
                  <a:srgbClr val="4E5B61"/>
                </a:solidFill>
                <a:effectLst/>
                <a:latin typeface="Consolas" panose="020B0609020204030204" pitchFamily="49" charset="0"/>
              </a:rPr>
              <a:t>  </a:t>
            </a:r>
            <a:r>
              <a:rPr lang="en-IN" sz="1200" dirty="0">
                <a:solidFill>
                  <a:srgbClr val="D35400"/>
                </a:solidFill>
                <a:effectLst/>
                <a:latin typeface="Consolas" panose="020B0609020204030204" pitchFamily="49" charset="0"/>
              </a:rPr>
              <a:t>delay</a:t>
            </a:r>
            <a:r>
              <a:rPr lang="en-IN" sz="1200" dirty="0">
                <a:solidFill>
                  <a:srgbClr val="434F54"/>
                </a:solidFill>
                <a:effectLst/>
                <a:latin typeface="Consolas" panose="020B0609020204030204" pitchFamily="49" charset="0"/>
              </a:rPr>
              <a:t>(</a:t>
            </a:r>
            <a:r>
              <a:rPr lang="en-IN" sz="1200" dirty="0">
                <a:solidFill>
                  <a:srgbClr val="005C5F"/>
                </a:solidFill>
                <a:effectLst/>
                <a:latin typeface="Consolas" panose="020B0609020204030204" pitchFamily="49" charset="0"/>
              </a:rPr>
              <a:t>1000</a:t>
            </a:r>
            <a:r>
              <a:rPr lang="en-IN" sz="1200" dirty="0">
                <a:solidFill>
                  <a:srgbClr val="434F54"/>
                </a:solidFill>
                <a:effectLst/>
                <a:latin typeface="Consolas" panose="020B0609020204030204" pitchFamily="49" charset="0"/>
              </a:rPr>
              <a:t>)</a:t>
            </a:r>
            <a:r>
              <a:rPr lang="en-IN" sz="1200" dirty="0">
                <a:solidFill>
                  <a:srgbClr val="4E5B61"/>
                </a:solidFill>
                <a:effectLst/>
                <a:latin typeface="Consolas" panose="020B0609020204030204" pitchFamily="49" charset="0"/>
              </a:rPr>
              <a:t>;</a:t>
            </a:r>
            <a:r>
              <a:rPr lang="en-IN" sz="1200" dirty="0">
                <a:solidFill>
                  <a:srgbClr val="8B9A9B"/>
                </a:solidFill>
                <a:effectLst/>
                <a:latin typeface="Consolas" panose="020B0609020204030204" pitchFamily="49" charset="0"/>
              </a:rPr>
              <a:t>                      // wait for a second</a:t>
            </a:r>
            <a:endParaRPr lang="en-IN" sz="1200" dirty="0">
              <a:effectLst/>
              <a:latin typeface="Consolas" panose="020B0609020204030204" pitchFamily="49" charset="0"/>
            </a:endParaRPr>
          </a:p>
          <a:p>
            <a:pPr marL="0" marR="0">
              <a:spcBef>
                <a:spcPts val="0"/>
              </a:spcBef>
              <a:spcAft>
                <a:spcPts val="0"/>
              </a:spcAft>
            </a:pPr>
            <a:r>
              <a:rPr lang="en-IN" sz="1200" dirty="0">
                <a:solidFill>
                  <a:srgbClr val="4E5B61"/>
                </a:solidFill>
                <a:effectLst/>
                <a:latin typeface="Consolas" panose="020B0609020204030204" pitchFamily="49" charset="0"/>
              </a:rPr>
              <a:t>  </a:t>
            </a:r>
            <a:r>
              <a:rPr lang="en-IN" sz="1200" dirty="0" err="1">
                <a:solidFill>
                  <a:srgbClr val="D35400"/>
                </a:solidFill>
                <a:effectLst/>
                <a:latin typeface="Consolas" panose="020B0609020204030204" pitchFamily="49" charset="0"/>
              </a:rPr>
              <a:t>digitalWrite</a:t>
            </a:r>
            <a:r>
              <a:rPr lang="en-IN" sz="1200" dirty="0">
                <a:solidFill>
                  <a:srgbClr val="434F54"/>
                </a:solidFill>
                <a:effectLst/>
                <a:latin typeface="Consolas" panose="020B0609020204030204" pitchFamily="49" charset="0"/>
              </a:rPr>
              <a:t>(</a:t>
            </a:r>
            <a:r>
              <a:rPr lang="en-IN" sz="1200" dirty="0">
                <a:solidFill>
                  <a:srgbClr val="005C5F"/>
                </a:solidFill>
                <a:effectLst/>
                <a:latin typeface="Consolas" panose="020B0609020204030204" pitchFamily="49" charset="0"/>
              </a:rPr>
              <a:t>2</a:t>
            </a:r>
            <a:r>
              <a:rPr lang="en-IN" sz="1200" dirty="0">
                <a:solidFill>
                  <a:srgbClr val="4E5B61"/>
                </a:solidFill>
                <a:effectLst/>
                <a:latin typeface="Consolas" panose="020B0609020204030204" pitchFamily="49" charset="0"/>
              </a:rPr>
              <a:t>, LOW</a:t>
            </a:r>
            <a:r>
              <a:rPr lang="en-IN" sz="1200" dirty="0">
                <a:solidFill>
                  <a:srgbClr val="434F54"/>
                </a:solidFill>
                <a:effectLst/>
                <a:latin typeface="Consolas" panose="020B0609020204030204" pitchFamily="49" charset="0"/>
              </a:rPr>
              <a:t>)</a:t>
            </a:r>
            <a:r>
              <a:rPr lang="en-IN" sz="1200" dirty="0">
                <a:solidFill>
                  <a:srgbClr val="4E5B61"/>
                </a:solidFill>
                <a:effectLst/>
                <a:latin typeface="Consolas" panose="020B0609020204030204" pitchFamily="49" charset="0"/>
              </a:rPr>
              <a:t>;</a:t>
            </a:r>
            <a:r>
              <a:rPr lang="en-IN" sz="1200" dirty="0">
                <a:solidFill>
                  <a:srgbClr val="8B9A9B"/>
                </a:solidFill>
                <a:effectLst/>
                <a:latin typeface="Consolas" panose="020B0609020204030204" pitchFamily="49" charset="0"/>
              </a:rPr>
              <a:t>   // turn the LED off by making the voltage LOW</a:t>
            </a:r>
            <a:endParaRPr lang="en-IN" sz="1200" dirty="0">
              <a:effectLst/>
              <a:latin typeface="Consolas" panose="020B0609020204030204" pitchFamily="49" charset="0"/>
            </a:endParaRPr>
          </a:p>
          <a:p>
            <a:pPr marL="0" marR="0">
              <a:spcBef>
                <a:spcPts val="0"/>
              </a:spcBef>
              <a:spcAft>
                <a:spcPts val="0"/>
              </a:spcAft>
            </a:pPr>
            <a:r>
              <a:rPr lang="en-IN" sz="1200" dirty="0">
                <a:solidFill>
                  <a:srgbClr val="4E5B61"/>
                </a:solidFill>
                <a:effectLst/>
                <a:latin typeface="Consolas" panose="020B0609020204030204" pitchFamily="49" charset="0"/>
              </a:rPr>
              <a:t>  </a:t>
            </a:r>
            <a:r>
              <a:rPr lang="en-IN" sz="1200" dirty="0">
                <a:solidFill>
                  <a:srgbClr val="D35400"/>
                </a:solidFill>
                <a:effectLst/>
                <a:latin typeface="Consolas" panose="020B0609020204030204" pitchFamily="49" charset="0"/>
              </a:rPr>
              <a:t>delay</a:t>
            </a:r>
            <a:r>
              <a:rPr lang="en-IN" sz="1200" dirty="0">
                <a:solidFill>
                  <a:srgbClr val="434F54"/>
                </a:solidFill>
                <a:effectLst/>
                <a:latin typeface="Consolas" panose="020B0609020204030204" pitchFamily="49" charset="0"/>
              </a:rPr>
              <a:t>(</a:t>
            </a:r>
            <a:r>
              <a:rPr lang="en-IN" sz="1200" dirty="0">
                <a:solidFill>
                  <a:srgbClr val="005C5F"/>
                </a:solidFill>
                <a:effectLst/>
                <a:latin typeface="Consolas" panose="020B0609020204030204" pitchFamily="49" charset="0"/>
              </a:rPr>
              <a:t>1000</a:t>
            </a:r>
            <a:r>
              <a:rPr lang="en-IN" sz="1200" dirty="0">
                <a:solidFill>
                  <a:srgbClr val="434F54"/>
                </a:solidFill>
                <a:effectLst/>
                <a:latin typeface="Consolas" panose="020B0609020204030204" pitchFamily="49" charset="0"/>
              </a:rPr>
              <a:t>)</a:t>
            </a:r>
            <a:r>
              <a:rPr lang="en-IN" sz="1200" dirty="0">
                <a:solidFill>
                  <a:srgbClr val="4E5B61"/>
                </a:solidFill>
                <a:effectLst/>
                <a:latin typeface="Consolas" panose="020B0609020204030204" pitchFamily="49" charset="0"/>
              </a:rPr>
              <a:t>;</a:t>
            </a:r>
            <a:r>
              <a:rPr lang="en-IN" sz="1200" dirty="0">
                <a:solidFill>
                  <a:srgbClr val="8B9A9B"/>
                </a:solidFill>
                <a:effectLst/>
                <a:latin typeface="Consolas" panose="020B0609020204030204" pitchFamily="49" charset="0"/>
              </a:rPr>
              <a:t>                      // wait for a second</a:t>
            </a:r>
            <a:endParaRPr lang="en-IN" sz="1200" dirty="0">
              <a:effectLst/>
              <a:latin typeface="Consolas" panose="020B0609020204030204" pitchFamily="49" charset="0"/>
            </a:endParaRPr>
          </a:p>
          <a:p>
            <a:pPr marL="0" marR="0">
              <a:spcBef>
                <a:spcPts val="0"/>
              </a:spcBef>
              <a:spcAft>
                <a:spcPts val="0"/>
              </a:spcAft>
            </a:pPr>
            <a:r>
              <a:rPr lang="en-IN" sz="1200" dirty="0">
                <a:solidFill>
                  <a:srgbClr val="434F54"/>
                </a:solidFill>
                <a:effectLst/>
                <a:latin typeface="Consolas" panose="020B0609020204030204" pitchFamily="49" charset="0"/>
              </a:rPr>
              <a:t>}</a:t>
            </a:r>
          </a:p>
        </p:txBody>
      </p:sp>
    </p:spTree>
    <p:extLst>
      <p:ext uri="{BB962C8B-B14F-4D97-AF65-F5344CB8AC3E}">
        <p14:creationId xmlns:p14="http://schemas.microsoft.com/office/powerpoint/2010/main" val="353090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20A852-CA13-0899-CC2F-BE2CFD200746}"/>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E1293C2F-B4D4-D2E0-1F9D-9D2776B66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862D3-2A36-DF89-BDE4-75A12021FB7D}"/>
              </a:ext>
            </a:extLst>
          </p:cNvPr>
          <p:cNvSpPr>
            <a:spLocks noGrp="1"/>
          </p:cNvSpPr>
          <p:nvPr>
            <p:ph type="title"/>
          </p:nvPr>
        </p:nvSpPr>
        <p:spPr>
          <a:xfrm>
            <a:off x="1390067" y="272897"/>
            <a:ext cx="9411866" cy="807518"/>
          </a:xfrm>
        </p:spPr>
        <p:txBody>
          <a:bodyPr anchor="ctr">
            <a:normAutofit/>
          </a:bodyPr>
          <a:lstStyle/>
          <a:p>
            <a:r>
              <a:rPr lang="en-IN" sz="4000" dirty="0"/>
              <a:t>Programming 1:Digital Input - Joystick</a:t>
            </a:r>
          </a:p>
        </p:txBody>
      </p:sp>
      <p:sp>
        <p:nvSpPr>
          <p:cNvPr id="53" name="Rectangle 52">
            <a:extLst>
              <a:ext uri="{FF2B5EF4-FFF2-40B4-BE49-F238E27FC236}">
                <a16:creationId xmlns:a16="http://schemas.microsoft.com/office/drawing/2014/main" id="{0B564644-EBFB-861D-75E9-6C38839AA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D5F9653D-1AC7-AEAF-DFB8-D305B69D6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TextBox 34">
            <a:extLst>
              <a:ext uri="{FF2B5EF4-FFF2-40B4-BE49-F238E27FC236}">
                <a16:creationId xmlns:a16="http://schemas.microsoft.com/office/drawing/2014/main" id="{DFA1D8C9-7647-114F-6ABA-6438BED725BB}"/>
              </a:ext>
            </a:extLst>
          </p:cNvPr>
          <p:cNvSpPr txBox="1"/>
          <p:nvPr/>
        </p:nvSpPr>
        <p:spPr>
          <a:xfrm>
            <a:off x="610709" y="6181344"/>
            <a:ext cx="3681236" cy="419217"/>
          </a:xfrm>
          <a:prstGeom prst="rect">
            <a:avLst/>
          </a:prstGeom>
          <a:noFill/>
        </p:spPr>
        <p:txBody>
          <a:bodyPr wrap="square">
            <a:spAutoFit/>
          </a:bodyPr>
          <a:lstStyle/>
          <a:p>
            <a:pPr defTabSz="539496">
              <a:spcAft>
                <a:spcPts val="600"/>
              </a:spcAft>
            </a:pPr>
            <a:r>
              <a:rPr lang="en-IN" sz="1062" kern="1200">
                <a:solidFill>
                  <a:schemeClr val="tx1"/>
                </a:solidFill>
                <a:latin typeface="+mn-lt"/>
                <a:ea typeface="+mn-ea"/>
                <a:cs typeface="+mn-cs"/>
              </a:rPr>
              <a:t>For online Simulations:</a:t>
            </a:r>
            <a:br>
              <a:rPr lang="en-IN" sz="1062" kern="1200">
                <a:solidFill>
                  <a:schemeClr val="tx1"/>
                </a:solidFill>
                <a:latin typeface="+mn-lt"/>
                <a:ea typeface="+mn-ea"/>
                <a:cs typeface="+mn-cs"/>
              </a:rPr>
            </a:br>
            <a:r>
              <a:rPr lang="en-IN" sz="1062" kern="1200">
                <a:solidFill>
                  <a:schemeClr val="tx1"/>
                </a:solidFill>
                <a:latin typeface="+mn-lt"/>
                <a:ea typeface="+mn-ea"/>
                <a:cs typeface="+mn-cs"/>
              </a:rPr>
              <a:t>https://wokwi.com/projects/388409192132115457</a:t>
            </a:r>
            <a:endParaRPr lang="en-IN"/>
          </a:p>
        </p:txBody>
      </p:sp>
      <p:pic>
        <p:nvPicPr>
          <p:cNvPr id="39" name="Picture 38">
            <a:extLst>
              <a:ext uri="{FF2B5EF4-FFF2-40B4-BE49-F238E27FC236}">
                <a16:creationId xmlns:a16="http://schemas.microsoft.com/office/drawing/2014/main" id="{99489A12-9E65-00F8-187D-D0F0B02AEE3C}"/>
              </a:ext>
            </a:extLst>
          </p:cNvPr>
          <p:cNvPicPr>
            <a:picLocks noChangeAspect="1"/>
          </p:cNvPicPr>
          <p:nvPr/>
        </p:nvPicPr>
        <p:blipFill>
          <a:blip r:embed="rId2"/>
          <a:stretch>
            <a:fillRect/>
          </a:stretch>
        </p:blipFill>
        <p:spPr>
          <a:xfrm>
            <a:off x="610709" y="3751722"/>
            <a:ext cx="6891366" cy="2153896"/>
          </a:xfrm>
          <a:prstGeom prst="rect">
            <a:avLst/>
          </a:prstGeom>
        </p:spPr>
      </p:pic>
      <p:sp>
        <p:nvSpPr>
          <p:cNvPr id="43" name="TextBox 42">
            <a:extLst>
              <a:ext uri="{FF2B5EF4-FFF2-40B4-BE49-F238E27FC236}">
                <a16:creationId xmlns:a16="http://schemas.microsoft.com/office/drawing/2014/main" id="{0001FE51-E088-3303-7B12-BFB357E0B3F5}"/>
              </a:ext>
            </a:extLst>
          </p:cNvPr>
          <p:cNvSpPr txBox="1"/>
          <p:nvPr/>
        </p:nvSpPr>
        <p:spPr>
          <a:xfrm>
            <a:off x="8028976" y="1353312"/>
            <a:ext cx="2772957" cy="4880375"/>
          </a:xfrm>
          <a:prstGeom prst="rect">
            <a:avLst/>
          </a:prstGeom>
          <a:noFill/>
        </p:spPr>
        <p:txBody>
          <a:bodyPr wrap="square">
            <a:spAutoFit/>
          </a:bodyPr>
          <a:lstStyle/>
          <a:p>
            <a:pPr defTabSz="539496">
              <a:spcAft>
                <a:spcPts val="600"/>
              </a:spcAft>
            </a:pPr>
            <a:r>
              <a:rPr lang="en-IN" sz="708" kern="1200" dirty="0" err="1">
                <a:solidFill>
                  <a:schemeClr val="tx1"/>
                </a:solidFill>
                <a:latin typeface="+mn-lt"/>
                <a:ea typeface="+mn-ea"/>
                <a:cs typeface="+mn-cs"/>
              </a:rPr>
              <a:t>const</a:t>
            </a:r>
            <a:r>
              <a:rPr lang="en-IN" sz="708" kern="1200" dirty="0">
                <a:solidFill>
                  <a:schemeClr val="tx1"/>
                </a:solidFill>
                <a:latin typeface="+mn-lt"/>
                <a:ea typeface="+mn-ea"/>
                <a:cs typeface="+mn-cs"/>
              </a:rPr>
              <a:t> int </a:t>
            </a:r>
            <a:r>
              <a:rPr lang="en-IN" sz="708" kern="1200" dirty="0" err="1">
                <a:solidFill>
                  <a:schemeClr val="tx1"/>
                </a:solidFill>
                <a:latin typeface="+mn-lt"/>
                <a:ea typeface="+mn-ea"/>
                <a:cs typeface="+mn-cs"/>
              </a:rPr>
              <a:t>SWPin</a:t>
            </a:r>
            <a:r>
              <a:rPr lang="en-IN" sz="708" kern="1200" dirty="0">
                <a:solidFill>
                  <a:schemeClr val="tx1"/>
                </a:solidFill>
                <a:latin typeface="+mn-lt"/>
                <a:ea typeface="+mn-ea"/>
                <a:cs typeface="+mn-cs"/>
              </a:rPr>
              <a:t> = 28;</a:t>
            </a:r>
          </a:p>
          <a:p>
            <a:pPr defTabSz="539496">
              <a:spcAft>
                <a:spcPts val="600"/>
              </a:spcAft>
            </a:pPr>
            <a:r>
              <a:rPr lang="en-IN" sz="708" kern="1200" dirty="0" err="1">
                <a:solidFill>
                  <a:schemeClr val="tx1"/>
                </a:solidFill>
                <a:latin typeface="+mn-lt"/>
                <a:ea typeface="+mn-ea"/>
                <a:cs typeface="+mn-cs"/>
              </a:rPr>
              <a:t>const</a:t>
            </a:r>
            <a:r>
              <a:rPr lang="en-IN" sz="708" kern="1200" dirty="0">
                <a:solidFill>
                  <a:schemeClr val="tx1"/>
                </a:solidFill>
                <a:latin typeface="+mn-lt"/>
                <a:ea typeface="+mn-ea"/>
                <a:cs typeface="+mn-cs"/>
              </a:rPr>
              <a:t> int ledPin1 = 16;</a:t>
            </a:r>
          </a:p>
          <a:p>
            <a:pPr defTabSz="539496">
              <a:spcAft>
                <a:spcPts val="600"/>
              </a:spcAft>
            </a:pPr>
            <a:r>
              <a:rPr lang="en-IN" sz="708" kern="1200" dirty="0">
                <a:solidFill>
                  <a:schemeClr val="tx1"/>
                </a:solidFill>
                <a:latin typeface="+mn-lt"/>
                <a:ea typeface="+mn-ea"/>
                <a:cs typeface="+mn-cs"/>
              </a:rPr>
              <a:t>int SW = 0; // value read from the switch</a:t>
            </a:r>
          </a:p>
          <a:p>
            <a:pPr defTabSz="539496">
              <a:spcAft>
                <a:spcPts val="600"/>
              </a:spcAft>
            </a:pPr>
            <a:endParaRPr lang="en-IN" sz="708" kern="1200" dirty="0">
              <a:solidFill>
                <a:schemeClr val="tx1"/>
              </a:solidFill>
              <a:latin typeface="+mn-lt"/>
              <a:ea typeface="+mn-ea"/>
              <a:cs typeface="+mn-cs"/>
            </a:endParaRPr>
          </a:p>
          <a:p>
            <a:pPr defTabSz="539496">
              <a:spcAft>
                <a:spcPts val="600"/>
              </a:spcAft>
            </a:pPr>
            <a:r>
              <a:rPr lang="en-IN" sz="708" kern="1200" dirty="0">
                <a:solidFill>
                  <a:schemeClr val="tx1"/>
                </a:solidFill>
                <a:latin typeface="+mn-lt"/>
                <a:ea typeface="+mn-ea"/>
                <a:cs typeface="+mn-cs"/>
              </a:rPr>
              <a:t>void setup() {</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Serial.begin</a:t>
            </a:r>
            <a:r>
              <a:rPr lang="en-IN" sz="708" kern="1200" dirty="0">
                <a:solidFill>
                  <a:schemeClr val="tx1"/>
                </a:solidFill>
                <a:latin typeface="+mn-lt"/>
                <a:ea typeface="+mn-ea"/>
                <a:cs typeface="+mn-cs"/>
              </a:rPr>
              <a:t>(9600);</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pinMode</a:t>
            </a:r>
            <a:r>
              <a:rPr lang="en-IN" sz="708" kern="1200" dirty="0">
                <a:solidFill>
                  <a:schemeClr val="tx1"/>
                </a:solidFill>
                <a:latin typeface="+mn-lt"/>
                <a:ea typeface="+mn-ea"/>
                <a:cs typeface="+mn-cs"/>
              </a:rPr>
              <a:t>(</a:t>
            </a:r>
            <a:r>
              <a:rPr lang="en-IN" sz="708" kern="1200" dirty="0" err="1">
                <a:solidFill>
                  <a:schemeClr val="tx1"/>
                </a:solidFill>
                <a:latin typeface="+mn-lt"/>
                <a:ea typeface="+mn-ea"/>
                <a:cs typeface="+mn-cs"/>
              </a:rPr>
              <a:t>SWPin</a:t>
            </a:r>
            <a:r>
              <a:rPr lang="en-IN" sz="708" kern="1200" dirty="0">
                <a:solidFill>
                  <a:schemeClr val="tx1"/>
                </a:solidFill>
                <a:latin typeface="+mn-lt"/>
                <a:ea typeface="+mn-ea"/>
                <a:cs typeface="+mn-cs"/>
              </a:rPr>
              <a:t>, INPUT_PULLUP); // Using INPUT_PULLUP to enable internal pull-up resistor</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pinMode</a:t>
            </a:r>
            <a:r>
              <a:rPr lang="en-IN" sz="708" kern="1200" dirty="0">
                <a:solidFill>
                  <a:schemeClr val="tx1"/>
                </a:solidFill>
                <a:latin typeface="+mn-lt"/>
                <a:ea typeface="+mn-ea"/>
                <a:cs typeface="+mn-cs"/>
              </a:rPr>
              <a:t>(ledPin1, OUTPUT);</a:t>
            </a:r>
          </a:p>
          <a:p>
            <a:pPr defTabSz="539496">
              <a:spcAft>
                <a:spcPts val="600"/>
              </a:spcAft>
            </a:pPr>
            <a:r>
              <a:rPr lang="en-IN" sz="708" kern="1200" dirty="0">
                <a:solidFill>
                  <a:schemeClr val="tx1"/>
                </a:solidFill>
                <a:latin typeface="+mn-lt"/>
                <a:ea typeface="+mn-ea"/>
                <a:cs typeface="+mn-cs"/>
              </a:rPr>
              <a:t>}</a:t>
            </a:r>
          </a:p>
          <a:p>
            <a:pPr defTabSz="539496">
              <a:spcAft>
                <a:spcPts val="600"/>
              </a:spcAft>
            </a:pPr>
            <a:endParaRPr lang="en-IN" sz="708" kern="1200" dirty="0">
              <a:solidFill>
                <a:schemeClr val="tx1"/>
              </a:solidFill>
              <a:latin typeface="+mn-lt"/>
              <a:ea typeface="+mn-ea"/>
              <a:cs typeface="+mn-cs"/>
            </a:endParaRPr>
          </a:p>
          <a:p>
            <a:pPr defTabSz="539496">
              <a:spcAft>
                <a:spcPts val="600"/>
              </a:spcAft>
            </a:pPr>
            <a:r>
              <a:rPr lang="en-IN" sz="708" kern="1200" dirty="0">
                <a:solidFill>
                  <a:schemeClr val="tx1"/>
                </a:solidFill>
                <a:latin typeface="+mn-lt"/>
                <a:ea typeface="+mn-ea"/>
                <a:cs typeface="+mn-cs"/>
              </a:rPr>
              <a:t>void loop() {</a:t>
            </a:r>
          </a:p>
          <a:p>
            <a:pPr defTabSz="539496">
              <a:spcAft>
                <a:spcPts val="600"/>
              </a:spcAft>
            </a:pPr>
            <a:r>
              <a:rPr lang="en-IN" sz="708" kern="1200" dirty="0">
                <a:solidFill>
                  <a:schemeClr val="tx1"/>
                </a:solidFill>
                <a:latin typeface="+mn-lt"/>
                <a:ea typeface="+mn-ea"/>
                <a:cs typeface="+mn-cs"/>
              </a:rPr>
              <a:t>  SW = </a:t>
            </a:r>
            <a:r>
              <a:rPr lang="en-IN" sz="708" kern="1200" dirty="0" err="1">
                <a:solidFill>
                  <a:schemeClr val="tx1"/>
                </a:solidFill>
                <a:latin typeface="+mn-lt"/>
                <a:ea typeface="+mn-ea"/>
                <a:cs typeface="+mn-cs"/>
              </a:rPr>
              <a:t>digitalRead</a:t>
            </a:r>
            <a:r>
              <a:rPr lang="en-IN" sz="708" kern="1200" dirty="0">
                <a:solidFill>
                  <a:schemeClr val="tx1"/>
                </a:solidFill>
                <a:latin typeface="+mn-lt"/>
                <a:ea typeface="+mn-ea"/>
                <a:cs typeface="+mn-cs"/>
              </a:rPr>
              <a:t>(</a:t>
            </a:r>
            <a:r>
              <a:rPr lang="en-IN" sz="708" kern="1200" dirty="0" err="1">
                <a:solidFill>
                  <a:schemeClr val="tx1"/>
                </a:solidFill>
                <a:latin typeface="+mn-lt"/>
                <a:ea typeface="+mn-ea"/>
                <a:cs typeface="+mn-cs"/>
              </a:rPr>
              <a:t>SWPin</a:t>
            </a:r>
            <a:r>
              <a:rPr lang="en-IN" sz="708" kern="1200" dirty="0">
                <a:solidFill>
                  <a:schemeClr val="tx1"/>
                </a:solidFill>
                <a:latin typeface="+mn-lt"/>
                <a:ea typeface="+mn-ea"/>
                <a:cs typeface="+mn-cs"/>
              </a:rPr>
              <a:t>);</a:t>
            </a:r>
          </a:p>
          <a:p>
            <a:pPr defTabSz="539496">
              <a:spcAft>
                <a:spcPts val="600"/>
              </a:spcAft>
            </a:pPr>
            <a:endParaRPr lang="en-IN" sz="708" kern="1200" dirty="0">
              <a:solidFill>
                <a:schemeClr val="tx1"/>
              </a:solidFill>
              <a:latin typeface="+mn-lt"/>
              <a:ea typeface="+mn-ea"/>
              <a:cs typeface="+mn-cs"/>
            </a:endParaRPr>
          </a:p>
          <a:p>
            <a:pPr defTabSz="539496">
              <a:spcAft>
                <a:spcPts val="600"/>
              </a:spcAft>
            </a:pPr>
            <a:r>
              <a:rPr lang="en-IN" sz="708" kern="1200" dirty="0">
                <a:solidFill>
                  <a:schemeClr val="tx1"/>
                </a:solidFill>
                <a:latin typeface="+mn-lt"/>
                <a:ea typeface="+mn-ea"/>
                <a:cs typeface="+mn-cs"/>
              </a:rPr>
              <a:t>  // If the switch is pressed (LOW state), turn on the LED; otherwise, turn it off</a:t>
            </a:r>
          </a:p>
          <a:p>
            <a:pPr defTabSz="539496">
              <a:spcAft>
                <a:spcPts val="600"/>
              </a:spcAft>
            </a:pPr>
            <a:r>
              <a:rPr lang="en-IN" sz="708" kern="1200" dirty="0">
                <a:solidFill>
                  <a:schemeClr val="tx1"/>
                </a:solidFill>
                <a:latin typeface="+mn-lt"/>
                <a:ea typeface="+mn-ea"/>
                <a:cs typeface="+mn-cs"/>
              </a:rPr>
              <a:t>  if (SW == LOW) {</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digitalWrite</a:t>
            </a:r>
            <a:r>
              <a:rPr lang="en-IN" sz="708" kern="1200" dirty="0">
                <a:solidFill>
                  <a:schemeClr val="tx1"/>
                </a:solidFill>
                <a:latin typeface="+mn-lt"/>
                <a:ea typeface="+mn-ea"/>
                <a:cs typeface="+mn-cs"/>
              </a:rPr>
              <a:t>(ledPin1, HIGH); // Turn on the LED</a:t>
            </a:r>
          </a:p>
          <a:p>
            <a:pPr defTabSz="539496">
              <a:spcAft>
                <a:spcPts val="600"/>
              </a:spcAft>
            </a:pPr>
            <a:r>
              <a:rPr lang="en-IN" sz="708" kern="1200" dirty="0">
                <a:solidFill>
                  <a:schemeClr val="tx1"/>
                </a:solidFill>
                <a:latin typeface="+mn-lt"/>
                <a:ea typeface="+mn-ea"/>
                <a:cs typeface="+mn-cs"/>
              </a:rPr>
              <a:t>  } else {</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digitalWrite</a:t>
            </a:r>
            <a:r>
              <a:rPr lang="en-IN" sz="708" kern="1200" dirty="0">
                <a:solidFill>
                  <a:schemeClr val="tx1"/>
                </a:solidFill>
                <a:latin typeface="+mn-lt"/>
                <a:ea typeface="+mn-ea"/>
                <a:cs typeface="+mn-cs"/>
              </a:rPr>
              <a:t>(ledPin1, LOW); // Turn off the LED</a:t>
            </a:r>
          </a:p>
          <a:p>
            <a:pPr defTabSz="539496">
              <a:spcAft>
                <a:spcPts val="600"/>
              </a:spcAft>
            </a:pPr>
            <a:r>
              <a:rPr lang="en-IN" sz="708" kern="1200" dirty="0">
                <a:solidFill>
                  <a:schemeClr val="tx1"/>
                </a:solidFill>
                <a:latin typeface="+mn-lt"/>
                <a:ea typeface="+mn-ea"/>
                <a:cs typeface="+mn-cs"/>
              </a:rPr>
              <a:t>  }</a:t>
            </a:r>
          </a:p>
          <a:p>
            <a:pPr defTabSz="539496">
              <a:spcAft>
                <a:spcPts val="600"/>
              </a:spcAft>
            </a:pPr>
            <a:endParaRPr lang="en-IN" sz="708" kern="1200" dirty="0">
              <a:solidFill>
                <a:schemeClr val="tx1"/>
              </a:solidFill>
              <a:latin typeface="+mn-lt"/>
              <a:ea typeface="+mn-ea"/>
              <a:cs typeface="+mn-cs"/>
            </a:endParaRPr>
          </a:p>
          <a:p>
            <a:pPr defTabSz="539496">
              <a:spcAft>
                <a:spcPts val="600"/>
              </a:spcAft>
            </a:pPr>
            <a:r>
              <a:rPr lang="en-IN" sz="708" kern="1200" dirty="0">
                <a:solidFill>
                  <a:schemeClr val="tx1"/>
                </a:solidFill>
                <a:latin typeface="+mn-lt"/>
                <a:ea typeface="+mn-ea"/>
                <a:cs typeface="+mn-cs"/>
              </a:rPr>
              <a:t>  // Print the switch state to the Serial Monitor</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Serial.print</a:t>
            </a:r>
            <a:r>
              <a:rPr lang="en-IN" sz="708" kern="1200" dirty="0">
                <a:solidFill>
                  <a:schemeClr val="tx1"/>
                </a:solidFill>
                <a:latin typeface="+mn-lt"/>
                <a:ea typeface="+mn-ea"/>
                <a:cs typeface="+mn-cs"/>
              </a:rPr>
              <a:t>("\</a:t>
            </a:r>
            <a:r>
              <a:rPr lang="en-IN" sz="708" kern="1200" dirty="0" err="1">
                <a:solidFill>
                  <a:schemeClr val="tx1"/>
                </a:solidFill>
                <a:latin typeface="+mn-lt"/>
                <a:ea typeface="+mn-ea"/>
                <a:cs typeface="+mn-cs"/>
              </a:rPr>
              <a:t>tSW</a:t>
            </a:r>
            <a:r>
              <a:rPr lang="en-IN" sz="708" kern="1200" dirty="0">
                <a:solidFill>
                  <a:schemeClr val="tx1"/>
                </a:solidFill>
                <a:latin typeface="+mn-lt"/>
                <a:ea typeface="+mn-ea"/>
                <a:cs typeface="+mn-cs"/>
              </a:rPr>
              <a:t> = ");</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Serial.println</a:t>
            </a:r>
            <a:r>
              <a:rPr lang="en-IN" sz="708" kern="1200" dirty="0">
                <a:solidFill>
                  <a:schemeClr val="tx1"/>
                </a:solidFill>
                <a:latin typeface="+mn-lt"/>
                <a:ea typeface="+mn-ea"/>
                <a:cs typeface="+mn-cs"/>
              </a:rPr>
              <a:t>(SW);</a:t>
            </a:r>
          </a:p>
          <a:p>
            <a:pPr defTabSz="539496">
              <a:spcAft>
                <a:spcPts val="600"/>
              </a:spcAft>
            </a:pPr>
            <a:r>
              <a:rPr lang="en-IN" sz="708" kern="1200" dirty="0">
                <a:solidFill>
                  <a:schemeClr val="tx1"/>
                </a:solidFill>
                <a:latin typeface="+mn-lt"/>
                <a:ea typeface="+mn-ea"/>
                <a:cs typeface="+mn-cs"/>
              </a:rPr>
              <a:t>  delay(200);</a:t>
            </a:r>
          </a:p>
          <a:p>
            <a:pPr defTabSz="539496">
              <a:spcAft>
                <a:spcPts val="600"/>
              </a:spcAft>
            </a:pPr>
            <a:r>
              <a:rPr lang="en-IN" sz="708" kern="1200" dirty="0">
                <a:solidFill>
                  <a:schemeClr val="tx1"/>
                </a:solidFill>
                <a:latin typeface="+mn-lt"/>
                <a:ea typeface="+mn-ea"/>
                <a:cs typeface="+mn-cs"/>
              </a:rPr>
              <a:t>}</a:t>
            </a:r>
            <a:endParaRPr lang="en-IN" sz="1200" dirty="0"/>
          </a:p>
        </p:txBody>
      </p:sp>
      <p:pic>
        <p:nvPicPr>
          <p:cNvPr id="45" name="Picture 44">
            <a:extLst>
              <a:ext uri="{FF2B5EF4-FFF2-40B4-BE49-F238E27FC236}">
                <a16:creationId xmlns:a16="http://schemas.microsoft.com/office/drawing/2014/main" id="{56A6949E-C918-5865-A284-A95FC83DD089}"/>
              </a:ext>
            </a:extLst>
          </p:cNvPr>
          <p:cNvPicPr>
            <a:picLocks noChangeAspect="1"/>
          </p:cNvPicPr>
          <p:nvPr/>
        </p:nvPicPr>
        <p:blipFill>
          <a:blip r:embed="rId3"/>
          <a:stretch>
            <a:fillRect/>
          </a:stretch>
        </p:blipFill>
        <p:spPr>
          <a:xfrm rot="16200000">
            <a:off x="4704651" y="954298"/>
            <a:ext cx="2163041" cy="3431807"/>
          </a:xfrm>
          <a:prstGeom prst="rect">
            <a:avLst/>
          </a:prstGeom>
        </p:spPr>
      </p:pic>
      <p:pic>
        <p:nvPicPr>
          <p:cNvPr id="46" name="Picture 45">
            <a:extLst>
              <a:ext uri="{FF2B5EF4-FFF2-40B4-BE49-F238E27FC236}">
                <a16:creationId xmlns:a16="http://schemas.microsoft.com/office/drawing/2014/main" id="{25C40A72-4EBF-116A-9419-B888B18E1FE5}"/>
              </a:ext>
            </a:extLst>
          </p:cNvPr>
          <p:cNvPicPr>
            <a:picLocks noChangeAspect="1"/>
          </p:cNvPicPr>
          <p:nvPr/>
        </p:nvPicPr>
        <p:blipFill>
          <a:blip r:embed="rId4"/>
          <a:stretch>
            <a:fillRect/>
          </a:stretch>
        </p:blipFill>
        <p:spPr>
          <a:xfrm>
            <a:off x="634971" y="1588682"/>
            <a:ext cx="3431805" cy="2153896"/>
          </a:xfrm>
          <a:prstGeom prst="rect">
            <a:avLst/>
          </a:prstGeom>
        </p:spPr>
      </p:pic>
    </p:spTree>
    <p:extLst>
      <p:ext uri="{BB962C8B-B14F-4D97-AF65-F5344CB8AC3E}">
        <p14:creationId xmlns:p14="http://schemas.microsoft.com/office/powerpoint/2010/main" val="3344418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6EE953-4967-6431-789D-58E1D447EDBC}"/>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234FBC-0F29-72B9-B812-8E06057B7D53}"/>
              </a:ext>
            </a:extLst>
          </p:cNvPr>
          <p:cNvSpPr>
            <a:spLocks noGrp="1"/>
          </p:cNvSpPr>
          <p:nvPr>
            <p:ph type="title"/>
          </p:nvPr>
        </p:nvSpPr>
        <p:spPr>
          <a:xfrm>
            <a:off x="1475807" y="325883"/>
            <a:ext cx="9513466" cy="827262"/>
          </a:xfrm>
        </p:spPr>
        <p:txBody>
          <a:bodyPr anchor="ctr">
            <a:normAutofit/>
          </a:bodyPr>
          <a:lstStyle/>
          <a:p>
            <a:r>
              <a:rPr lang="en-IN" sz="4000"/>
              <a:t>Programming 2:Digital Input - Joystick</a:t>
            </a:r>
            <a:endParaRPr lang="en-IN" sz="4000" dirty="0"/>
          </a:p>
        </p:txBody>
      </p:sp>
      <p:sp>
        <p:nvSpPr>
          <p:cNvPr id="42" name="Rectangle 4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Rectangle 3">
            <a:extLst>
              <a:ext uri="{FF2B5EF4-FFF2-40B4-BE49-F238E27FC236}">
                <a16:creationId xmlns:a16="http://schemas.microsoft.com/office/drawing/2014/main" id="{AA9FC660-7A04-93D4-7970-E2878DB5EB04}"/>
              </a:ext>
            </a:extLst>
          </p:cNvPr>
          <p:cNvSpPr>
            <a:spLocks noChangeArrowheads="1"/>
          </p:cNvSpPr>
          <p:nvPr/>
        </p:nvSpPr>
        <p:spPr bwMode="auto">
          <a:xfrm>
            <a:off x="4808540" y="2064389"/>
            <a:ext cx="184731" cy="516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84632" eaLnBrk="0" fontAlgn="base" hangingPunct="0">
              <a:spcBef>
                <a:spcPct val="0"/>
              </a:spcBef>
              <a:spcAft>
                <a:spcPts val="600"/>
              </a:spcAft>
            </a:pPr>
            <a:br>
              <a:rPr lang="en-US" altLang="en-US" sz="954" kern="1200">
                <a:solidFill>
                  <a:schemeClr val="tx1"/>
                </a:solidFill>
                <a:latin typeface="Arial" panose="020B0604020202020204" pitchFamily="34" charset="0"/>
                <a:ea typeface="+mn-ea"/>
                <a:cs typeface="+mn-c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818DFC8D-9D99-32C1-13D9-F974E2C5A14A}"/>
              </a:ext>
            </a:extLst>
          </p:cNvPr>
          <p:cNvSpPr txBox="1"/>
          <p:nvPr/>
        </p:nvSpPr>
        <p:spPr>
          <a:xfrm>
            <a:off x="659234" y="6212345"/>
            <a:ext cx="3334322" cy="386003"/>
          </a:xfrm>
          <a:prstGeom prst="rect">
            <a:avLst/>
          </a:prstGeom>
          <a:noFill/>
        </p:spPr>
        <p:txBody>
          <a:bodyPr wrap="square">
            <a:spAutoFit/>
          </a:bodyPr>
          <a:lstStyle/>
          <a:p>
            <a:pPr defTabSz="484632">
              <a:spcAft>
                <a:spcPts val="600"/>
              </a:spcAft>
            </a:pPr>
            <a:r>
              <a:rPr lang="en-IN" sz="954" kern="1200">
                <a:solidFill>
                  <a:schemeClr val="tx1"/>
                </a:solidFill>
                <a:latin typeface="+mn-lt"/>
                <a:ea typeface="+mn-ea"/>
                <a:cs typeface="+mn-cs"/>
              </a:rPr>
              <a:t>For online Simulations:</a:t>
            </a:r>
            <a:br>
              <a:rPr lang="en-IN" sz="954" kern="1200">
                <a:solidFill>
                  <a:schemeClr val="tx1"/>
                </a:solidFill>
                <a:latin typeface="+mn-lt"/>
                <a:ea typeface="+mn-ea"/>
                <a:cs typeface="+mn-cs"/>
              </a:rPr>
            </a:br>
            <a:r>
              <a:rPr lang="en-IN" sz="954" kern="1200">
                <a:solidFill>
                  <a:schemeClr val="tx1"/>
                </a:solidFill>
                <a:latin typeface="+mn-lt"/>
                <a:ea typeface="+mn-ea"/>
                <a:cs typeface="+mn-cs"/>
              </a:rPr>
              <a:t>https://wokwi.com/projects/388405873357123585</a:t>
            </a:r>
            <a:endParaRPr lang="en-IN" dirty="0"/>
          </a:p>
        </p:txBody>
      </p:sp>
      <p:pic>
        <p:nvPicPr>
          <p:cNvPr id="7" name="Picture 6">
            <a:extLst>
              <a:ext uri="{FF2B5EF4-FFF2-40B4-BE49-F238E27FC236}">
                <a16:creationId xmlns:a16="http://schemas.microsoft.com/office/drawing/2014/main" id="{FBF14FA4-D37A-E979-E03D-71AF95CAA691}"/>
              </a:ext>
            </a:extLst>
          </p:cNvPr>
          <p:cNvPicPr>
            <a:picLocks noChangeAspect="1"/>
          </p:cNvPicPr>
          <p:nvPr/>
        </p:nvPicPr>
        <p:blipFill>
          <a:blip r:embed="rId2"/>
          <a:stretch>
            <a:fillRect/>
          </a:stretch>
        </p:blipFill>
        <p:spPr>
          <a:xfrm>
            <a:off x="353325" y="3515647"/>
            <a:ext cx="6654987" cy="2113899"/>
          </a:xfrm>
          <a:prstGeom prst="rect">
            <a:avLst/>
          </a:prstGeom>
        </p:spPr>
      </p:pic>
      <p:pic>
        <p:nvPicPr>
          <p:cNvPr id="23" name="Picture 22">
            <a:extLst>
              <a:ext uri="{FF2B5EF4-FFF2-40B4-BE49-F238E27FC236}">
                <a16:creationId xmlns:a16="http://schemas.microsoft.com/office/drawing/2014/main" id="{B1EFE38A-737B-44B3-90ED-BED7D48B50F7}"/>
              </a:ext>
            </a:extLst>
          </p:cNvPr>
          <p:cNvPicPr>
            <a:picLocks noChangeAspect="1"/>
          </p:cNvPicPr>
          <p:nvPr/>
        </p:nvPicPr>
        <p:blipFill>
          <a:blip r:embed="rId3"/>
          <a:stretch>
            <a:fillRect/>
          </a:stretch>
        </p:blipFill>
        <p:spPr>
          <a:xfrm>
            <a:off x="353325" y="1397670"/>
            <a:ext cx="3368079" cy="2113899"/>
          </a:xfrm>
          <a:prstGeom prst="rect">
            <a:avLst/>
          </a:prstGeom>
        </p:spPr>
      </p:pic>
      <p:pic>
        <p:nvPicPr>
          <p:cNvPr id="25" name="Picture 24">
            <a:extLst>
              <a:ext uri="{FF2B5EF4-FFF2-40B4-BE49-F238E27FC236}">
                <a16:creationId xmlns:a16="http://schemas.microsoft.com/office/drawing/2014/main" id="{1BED7CCD-4A60-A3EA-7137-2379C35E4E98}"/>
              </a:ext>
            </a:extLst>
          </p:cNvPr>
          <p:cNvPicPr>
            <a:picLocks noChangeAspect="1"/>
          </p:cNvPicPr>
          <p:nvPr/>
        </p:nvPicPr>
        <p:blipFill>
          <a:blip r:embed="rId4"/>
          <a:stretch>
            <a:fillRect/>
          </a:stretch>
        </p:blipFill>
        <p:spPr>
          <a:xfrm rot="16200000">
            <a:off x="4308936" y="820563"/>
            <a:ext cx="2113897" cy="3268114"/>
          </a:xfrm>
          <a:prstGeom prst="rect">
            <a:avLst/>
          </a:prstGeom>
        </p:spPr>
      </p:pic>
      <p:sp>
        <p:nvSpPr>
          <p:cNvPr id="6" name="TextBox 5">
            <a:extLst>
              <a:ext uri="{FF2B5EF4-FFF2-40B4-BE49-F238E27FC236}">
                <a16:creationId xmlns:a16="http://schemas.microsoft.com/office/drawing/2014/main" id="{3F490855-8871-658E-F8CA-11F63C3A054E}"/>
              </a:ext>
            </a:extLst>
          </p:cNvPr>
          <p:cNvSpPr txBox="1"/>
          <p:nvPr/>
        </p:nvSpPr>
        <p:spPr>
          <a:xfrm>
            <a:off x="7775810" y="1153145"/>
            <a:ext cx="4322007" cy="2062103"/>
          </a:xfrm>
          <a:prstGeom prst="rect">
            <a:avLst/>
          </a:prstGeom>
          <a:noFill/>
        </p:spPr>
        <p:txBody>
          <a:bodyPr wrap="square">
            <a:spAutoFit/>
          </a:bodyPr>
          <a:lstStyle/>
          <a:p>
            <a:r>
              <a:rPr lang="en-IN" sz="800" dirty="0" err="1"/>
              <a:t>const</a:t>
            </a:r>
            <a:r>
              <a:rPr lang="en-IN" sz="800" dirty="0"/>
              <a:t> int </a:t>
            </a:r>
            <a:r>
              <a:rPr lang="en-IN" sz="800" dirty="0" err="1"/>
              <a:t>SWPin</a:t>
            </a:r>
            <a:r>
              <a:rPr lang="en-IN" sz="800" dirty="0"/>
              <a:t> = 28;</a:t>
            </a:r>
          </a:p>
          <a:p>
            <a:r>
              <a:rPr lang="en-IN" sz="800" dirty="0" err="1"/>
              <a:t>const</a:t>
            </a:r>
            <a:r>
              <a:rPr lang="en-IN" sz="800" dirty="0"/>
              <a:t> int ledPin1 = 16;</a:t>
            </a:r>
          </a:p>
          <a:p>
            <a:r>
              <a:rPr lang="en-IN" sz="800" dirty="0" err="1"/>
              <a:t>const</a:t>
            </a:r>
            <a:r>
              <a:rPr lang="en-IN" sz="800" dirty="0"/>
              <a:t> int ledPin2 = 17;</a:t>
            </a:r>
          </a:p>
          <a:p>
            <a:r>
              <a:rPr lang="en-IN" sz="800" dirty="0" err="1"/>
              <a:t>const</a:t>
            </a:r>
            <a:r>
              <a:rPr lang="en-IN" sz="800" dirty="0"/>
              <a:t> int ledPin3 = 18;</a:t>
            </a:r>
          </a:p>
          <a:p>
            <a:r>
              <a:rPr lang="en-IN" sz="800" dirty="0" err="1"/>
              <a:t>const</a:t>
            </a:r>
            <a:r>
              <a:rPr lang="en-IN" sz="800" dirty="0"/>
              <a:t> int ledPin4 = 19;</a:t>
            </a:r>
          </a:p>
          <a:p>
            <a:r>
              <a:rPr lang="en-IN" sz="800" dirty="0"/>
              <a:t>int SW = 0; // value read from the switch</a:t>
            </a:r>
          </a:p>
          <a:p>
            <a:r>
              <a:rPr lang="en-IN" sz="800" dirty="0"/>
              <a:t>int count = 0; // LED state counter</a:t>
            </a:r>
          </a:p>
          <a:p>
            <a:r>
              <a:rPr lang="en-IN" sz="800" dirty="0"/>
              <a:t>void setup() {</a:t>
            </a:r>
          </a:p>
          <a:p>
            <a:r>
              <a:rPr lang="en-IN" sz="800" dirty="0"/>
              <a:t>  </a:t>
            </a:r>
            <a:r>
              <a:rPr lang="en-IN" sz="800" dirty="0" err="1"/>
              <a:t>Serial.begin</a:t>
            </a:r>
            <a:r>
              <a:rPr lang="en-IN" sz="800" dirty="0"/>
              <a:t>(9600);</a:t>
            </a:r>
          </a:p>
          <a:p>
            <a:r>
              <a:rPr lang="en-IN" sz="800" dirty="0"/>
              <a:t>  </a:t>
            </a:r>
            <a:r>
              <a:rPr lang="en-IN" sz="800" dirty="0" err="1"/>
              <a:t>pinMode</a:t>
            </a:r>
            <a:r>
              <a:rPr lang="en-IN" sz="800" dirty="0"/>
              <a:t>(</a:t>
            </a:r>
            <a:r>
              <a:rPr lang="en-IN" sz="800" dirty="0" err="1"/>
              <a:t>SWPin</a:t>
            </a:r>
            <a:r>
              <a:rPr lang="en-IN" sz="800" dirty="0"/>
              <a:t>, INPUT_PULLUP); // Using INPUT_PULLUP to enable internal pull-up resistor</a:t>
            </a:r>
          </a:p>
          <a:p>
            <a:r>
              <a:rPr lang="en-IN" sz="800" dirty="0"/>
              <a:t>  </a:t>
            </a:r>
            <a:r>
              <a:rPr lang="en-IN" sz="800" dirty="0" err="1"/>
              <a:t>pinMode</a:t>
            </a:r>
            <a:r>
              <a:rPr lang="en-IN" sz="800" dirty="0"/>
              <a:t>(ledPin1, OUTPUT);</a:t>
            </a:r>
          </a:p>
          <a:p>
            <a:r>
              <a:rPr lang="en-IN" sz="800" dirty="0"/>
              <a:t>  </a:t>
            </a:r>
            <a:r>
              <a:rPr lang="en-IN" sz="800" dirty="0" err="1"/>
              <a:t>pinMode</a:t>
            </a:r>
            <a:r>
              <a:rPr lang="en-IN" sz="800" dirty="0"/>
              <a:t>(ledPin2, OUTPUT);</a:t>
            </a:r>
          </a:p>
          <a:p>
            <a:r>
              <a:rPr lang="en-IN" sz="800" dirty="0"/>
              <a:t>  </a:t>
            </a:r>
            <a:r>
              <a:rPr lang="en-IN" sz="800" dirty="0" err="1"/>
              <a:t>pinMode</a:t>
            </a:r>
            <a:r>
              <a:rPr lang="en-IN" sz="800" dirty="0"/>
              <a:t>(ledPin3, OUTPUT);</a:t>
            </a:r>
          </a:p>
          <a:p>
            <a:r>
              <a:rPr lang="en-IN" sz="800" dirty="0"/>
              <a:t>  </a:t>
            </a:r>
            <a:r>
              <a:rPr lang="en-IN" sz="800" dirty="0" err="1"/>
              <a:t>pinMode</a:t>
            </a:r>
            <a:r>
              <a:rPr lang="en-IN" sz="800" dirty="0"/>
              <a:t>(ledPin4, OUTPUT);</a:t>
            </a:r>
          </a:p>
          <a:p>
            <a:r>
              <a:rPr lang="en-IN" sz="800" dirty="0"/>
              <a:t>}</a:t>
            </a:r>
          </a:p>
          <a:p>
            <a:endParaRPr lang="en-IN" sz="800" dirty="0"/>
          </a:p>
        </p:txBody>
      </p:sp>
      <p:sp>
        <p:nvSpPr>
          <p:cNvPr id="10" name="TextBox 9">
            <a:extLst>
              <a:ext uri="{FF2B5EF4-FFF2-40B4-BE49-F238E27FC236}">
                <a16:creationId xmlns:a16="http://schemas.microsoft.com/office/drawing/2014/main" id="{971383A5-E7B3-7D58-0E63-27B5CE15ED1D}"/>
              </a:ext>
            </a:extLst>
          </p:cNvPr>
          <p:cNvSpPr txBox="1"/>
          <p:nvPr/>
        </p:nvSpPr>
        <p:spPr>
          <a:xfrm>
            <a:off x="7094124" y="2938930"/>
            <a:ext cx="6096000" cy="3662541"/>
          </a:xfrm>
          <a:prstGeom prst="rect">
            <a:avLst/>
          </a:prstGeom>
          <a:noFill/>
        </p:spPr>
        <p:txBody>
          <a:bodyPr wrap="square">
            <a:spAutoFit/>
          </a:bodyPr>
          <a:lstStyle/>
          <a:p>
            <a:r>
              <a:rPr lang="en-IN" sz="800" dirty="0"/>
              <a:t>void loop() {</a:t>
            </a:r>
          </a:p>
          <a:p>
            <a:r>
              <a:rPr lang="en-IN" sz="800" dirty="0"/>
              <a:t>  SW = </a:t>
            </a:r>
            <a:r>
              <a:rPr lang="en-IN" sz="800" dirty="0" err="1"/>
              <a:t>digitalRead</a:t>
            </a:r>
            <a:r>
              <a:rPr lang="en-IN" sz="800" dirty="0"/>
              <a:t>(</a:t>
            </a:r>
            <a:r>
              <a:rPr lang="en-IN" sz="800" dirty="0" err="1"/>
              <a:t>SWPin</a:t>
            </a:r>
            <a:r>
              <a:rPr lang="en-IN" sz="800" dirty="0"/>
              <a:t>);</a:t>
            </a:r>
          </a:p>
          <a:p>
            <a:endParaRPr lang="en-IN" sz="800" dirty="0"/>
          </a:p>
          <a:p>
            <a:r>
              <a:rPr lang="en-IN" sz="800" dirty="0"/>
              <a:t>  // If the switch is pressed (LOW state), increment the count</a:t>
            </a:r>
          </a:p>
          <a:p>
            <a:r>
              <a:rPr lang="en-IN" sz="800" dirty="0"/>
              <a:t>  if (SW == LOW) {</a:t>
            </a:r>
          </a:p>
          <a:p>
            <a:r>
              <a:rPr lang="en-IN" sz="800" dirty="0"/>
              <a:t>    count++;</a:t>
            </a:r>
          </a:p>
          <a:p>
            <a:r>
              <a:rPr lang="en-IN" sz="800" dirty="0"/>
              <a:t>    delay(200); // Debounce delay</a:t>
            </a:r>
          </a:p>
          <a:p>
            <a:r>
              <a:rPr lang="en-IN" sz="800" dirty="0"/>
              <a:t>  }</a:t>
            </a:r>
          </a:p>
          <a:p>
            <a:r>
              <a:rPr lang="en-IN" sz="800" dirty="0"/>
              <a:t>  // Set the LED states based on the count</a:t>
            </a:r>
          </a:p>
          <a:p>
            <a:r>
              <a:rPr lang="en-IN" sz="800" dirty="0"/>
              <a:t>  if (count == 1) {</a:t>
            </a:r>
          </a:p>
          <a:p>
            <a:r>
              <a:rPr lang="en-IN" sz="800" dirty="0"/>
              <a:t>    </a:t>
            </a:r>
            <a:r>
              <a:rPr lang="en-IN" sz="800" dirty="0" err="1"/>
              <a:t>digitalWrite</a:t>
            </a:r>
            <a:r>
              <a:rPr lang="en-IN" sz="800" dirty="0"/>
              <a:t>(ledPin1, HIGH); </a:t>
            </a:r>
            <a:r>
              <a:rPr lang="en-IN" sz="800" dirty="0" err="1"/>
              <a:t>digitalWrite</a:t>
            </a:r>
            <a:r>
              <a:rPr lang="en-IN" sz="800" dirty="0"/>
              <a:t>(ledPin2, LOW);    </a:t>
            </a:r>
            <a:r>
              <a:rPr lang="en-IN" sz="800" dirty="0" err="1"/>
              <a:t>digitalWrite</a:t>
            </a:r>
            <a:r>
              <a:rPr lang="en-IN" sz="800" dirty="0"/>
              <a:t>(ledPin3, LOW);    </a:t>
            </a:r>
            <a:r>
              <a:rPr lang="en-IN" sz="800" dirty="0" err="1"/>
              <a:t>digitalWrite</a:t>
            </a:r>
            <a:r>
              <a:rPr lang="en-IN" sz="800" dirty="0"/>
              <a:t>(ledPin4, LOW);</a:t>
            </a:r>
          </a:p>
          <a:p>
            <a:r>
              <a:rPr lang="en-IN" sz="800" dirty="0"/>
              <a:t>  } else if (count == 2) {</a:t>
            </a:r>
          </a:p>
          <a:p>
            <a:r>
              <a:rPr lang="en-IN" sz="800" dirty="0"/>
              <a:t>    </a:t>
            </a:r>
            <a:r>
              <a:rPr lang="en-IN" sz="800" dirty="0" err="1"/>
              <a:t>digitalWrite</a:t>
            </a:r>
            <a:r>
              <a:rPr lang="en-IN" sz="800" dirty="0"/>
              <a:t>(ledPin1, LOW);    </a:t>
            </a:r>
            <a:r>
              <a:rPr lang="en-IN" sz="800" dirty="0" err="1"/>
              <a:t>digitalWrite</a:t>
            </a:r>
            <a:r>
              <a:rPr lang="en-IN" sz="800" dirty="0"/>
              <a:t>(ledPin2, HIGH);    </a:t>
            </a:r>
            <a:r>
              <a:rPr lang="en-IN" sz="800" dirty="0" err="1"/>
              <a:t>digitalWrite</a:t>
            </a:r>
            <a:r>
              <a:rPr lang="en-IN" sz="800" dirty="0"/>
              <a:t>(ledPin3, LOW);    </a:t>
            </a:r>
            <a:r>
              <a:rPr lang="en-IN" sz="800" dirty="0" err="1"/>
              <a:t>digitalWrite</a:t>
            </a:r>
            <a:r>
              <a:rPr lang="en-IN" sz="800" dirty="0"/>
              <a:t>(ledPin4, LOW); </a:t>
            </a:r>
          </a:p>
          <a:p>
            <a:r>
              <a:rPr lang="en-IN" sz="800" dirty="0"/>
              <a:t> } else if (count == 3) {</a:t>
            </a:r>
          </a:p>
          <a:p>
            <a:r>
              <a:rPr lang="en-IN" sz="800" dirty="0"/>
              <a:t>    </a:t>
            </a:r>
            <a:r>
              <a:rPr lang="en-IN" sz="800" dirty="0" err="1"/>
              <a:t>digitalWrite</a:t>
            </a:r>
            <a:r>
              <a:rPr lang="en-IN" sz="800" dirty="0"/>
              <a:t>(ledPin1, LOW);    </a:t>
            </a:r>
            <a:r>
              <a:rPr lang="en-IN" sz="800" dirty="0" err="1"/>
              <a:t>digitalWrite</a:t>
            </a:r>
            <a:r>
              <a:rPr lang="en-IN" sz="800" dirty="0"/>
              <a:t>(ledPin2, LOW);    </a:t>
            </a:r>
            <a:r>
              <a:rPr lang="en-IN" sz="800" dirty="0" err="1"/>
              <a:t>digitalWrite</a:t>
            </a:r>
            <a:r>
              <a:rPr lang="en-IN" sz="800" dirty="0"/>
              <a:t>(ledPin3, HIGH);    </a:t>
            </a:r>
            <a:r>
              <a:rPr lang="en-IN" sz="800" dirty="0" err="1"/>
              <a:t>digitalWrite</a:t>
            </a:r>
            <a:r>
              <a:rPr lang="en-IN" sz="800" dirty="0"/>
              <a:t>(ledPin4, LOW);</a:t>
            </a:r>
          </a:p>
          <a:p>
            <a:r>
              <a:rPr lang="en-IN" sz="800" dirty="0"/>
              <a:t>  } else if (count == 4) {</a:t>
            </a:r>
          </a:p>
          <a:p>
            <a:r>
              <a:rPr lang="en-IN" sz="800" dirty="0"/>
              <a:t>    </a:t>
            </a:r>
            <a:r>
              <a:rPr lang="en-IN" sz="800" dirty="0" err="1"/>
              <a:t>digitalWrite</a:t>
            </a:r>
            <a:r>
              <a:rPr lang="en-IN" sz="800" dirty="0"/>
              <a:t>(ledPin1, LOW);    </a:t>
            </a:r>
            <a:r>
              <a:rPr lang="en-IN" sz="800" dirty="0" err="1"/>
              <a:t>digitalWrite</a:t>
            </a:r>
            <a:r>
              <a:rPr lang="en-IN" sz="800" dirty="0"/>
              <a:t>(ledPin2, LOW);    </a:t>
            </a:r>
            <a:r>
              <a:rPr lang="en-IN" sz="800" dirty="0" err="1"/>
              <a:t>digitalWrite</a:t>
            </a:r>
            <a:r>
              <a:rPr lang="en-IN" sz="800" dirty="0"/>
              <a:t>(ledPin3, LOW);    </a:t>
            </a:r>
            <a:r>
              <a:rPr lang="en-IN" sz="800" dirty="0" err="1"/>
              <a:t>digitalWrite</a:t>
            </a:r>
            <a:r>
              <a:rPr lang="en-IN" sz="800" dirty="0"/>
              <a:t>(ledPin4, HIGH);</a:t>
            </a:r>
          </a:p>
          <a:p>
            <a:r>
              <a:rPr lang="en-IN" sz="800" dirty="0"/>
              <a:t>  } else if (count == 5) {</a:t>
            </a:r>
          </a:p>
          <a:p>
            <a:r>
              <a:rPr lang="en-IN" sz="800" dirty="0"/>
              <a:t>    // Reset count to 0 and turn off all LEDs</a:t>
            </a:r>
          </a:p>
          <a:p>
            <a:r>
              <a:rPr lang="en-IN" sz="800" dirty="0"/>
              <a:t>    count = 0;</a:t>
            </a:r>
          </a:p>
          <a:p>
            <a:r>
              <a:rPr lang="en-IN" sz="800" dirty="0"/>
              <a:t>    </a:t>
            </a:r>
            <a:r>
              <a:rPr lang="en-IN" sz="800" dirty="0" err="1"/>
              <a:t>digitalWrite</a:t>
            </a:r>
            <a:r>
              <a:rPr lang="en-IN" sz="800" dirty="0"/>
              <a:t>(ledPin1, LOW);    </a:t>
            </a:r>
            <a:r>
              <a:rPr lang="en-IN" sz="800" dirty="0" err="1"/>
              <a:t>digitalWrite</a:t>
            </a:r>
            <a:r>
              <a:rPr lang="en-IN" sz="800" dirty="0"/>
              <a:t>(ledPin2, LOW);    </a:t>
            </a:r>
            <a:r>
              <a:rPr lang="en-IN" sz="800" dirty="0" err="1"/>
              <a:t>digitalWrite</a:t>
            </a:r>
            <a:r>
              <a:rPr lang="en-IN" sz="800" dirty="0"/>
              <a:t>(ledPin3, LOW);    </a:t>
            </a:r>
            <a:r>
              <a:rPr lang="en-IN" sz="800" dirty="0" err="1"/>
              <a:t>digitalWrite</a:t>
            </a:r>
            <a:r>
              <a:rPr lang="en-IN" sz="800" dirty="0"/>
              <a:t>(ledPin4, LOW);</a:t>
            </a:r>
          </a:p>
          <a:p>
            <a:r>
              <a:rPr lang="en-IN" sz="800" dirty="0"/>
              <a:t>  }</a:t>
            </a:r>
          </a:p>
          <a:p>
            <a:r>
              <a:rPr lang="en-IN" sz="800" dirty="0"/>
              <a:t>  // Print the switch state and count to the Serial Monitor</a:t>
            </a:r>
          </a:p>
          <a:p>
            <a:r>
              <a:rPr lang="en-IN" sz="800" dirty="0"/>
              <a:t>  </a:t>
            </a:r>
            <a:r>
              <a:rPr lang="en-IN" sz="800" dirty="0" err="1"/>
              <a:t>Serial.print</a:t>
            </a:r>
            <a:r>
              <a:rPr lang="en-IN" sz="800" dirty="0"/>
              <a:t>("\</a:t>
            </a:r>
            <a:r>
              <a:rPr lang="en-IN" sz="800" dirty="0" err="1"/>
              <a:t>tSW</a:t>
            </a:r>
            <a:r>
              <a:rPr lang="en-IN" sz="800" dirty="0"/>
              <a:t> = ");</a:t>
            </a:r>
          </a:p>
          <a:p>
            <a:r>
              <a:rPr lang="en-IN" sz="800" dirty="0"/>
              <a:t>  </a:t>
            </a:r>
            <a:r>
              <a:rPr lang="en-IN" sz="800" dirty="0" err="1"/>
              <a:t>Serial.print</a:t>
            </a:r>
            <a:r>
              <a:rPr lang="en-IN" sz="800" dirty="0"/>
              <a:t>(SW);</a:t>
            </a:r>
          </a:p>
          <a:p>
            <a:r>
              <a:rPr lang="en-IN" sz="800" dirty="0"/>
              <a:t>  </a:t>
            </a:r>
            <a:r>
              <a:rPr lang="en-IN" sz="800" dirty="0" err="1"/>
              <a:t>Serial.print</a:t>
            </a:r>
            <a:r>
              <a:rPr lang="en-IN" sz="800" dirty="0"/>
              <a:t>("\</a:t>
            </a:r>
            <a:r>
              <a:rPr lang="en-IN" sz="800" dirty="0" err="1"/>
              <a:t>tCount</a:t>
            </a:r>
            <a:r>
              <a:rPr lang="en-IN" sz="800" dirty="0"/>
              <a:t> = ");</a:t>
            </a:r>
          </a:p>
          <a:p>
            <a:r>
              <a:rPr lang="en-IN" sz="800" dirty="0"/>
              <a:t>  </a:t>
            </a:r>
            <a:r>
              <a:rPr lang="en-IN" sz="800" dirty="0" err="1"/>
              <a:t>Serial.println</a:t>
            </a:r>
            <a:r>
              <a:rPr lang="en-IN" sz="800" dirty="0"/>
              <a:t>(count);</a:t>
            </a:r>
          </a:p>
          <a:p>
            <a:r>
              <a:rPr lang="en-IN" sz="800" dirty="0"/>
              <a:t>  delay(200);</a:t>
            </a:r>
          </a:p>
          <a:p>
            <a:r>
              <a:rPr lang="en-IN" sz="800" dirty="0"/>
              <a:t>}</a:t>
            </a:r>
          </a:p>
        </p:txBody>
      </p:sp>
    </p:spTree>
    <p:extLst>
      <p:ext uri="{BB962C8B-B14F-4D97-AF65-F5344CB8AC3E}">
        <p14:creationId xmlns:p14="http://schemas.microsoft.com/office/powerpoint/2010/main" val="318544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6F6109-70EB-40E7-1F7B-30FBF84B41DC}"/>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3C7DC9C-EAC3-A00A-FAAC-C6C78545A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A08C2-D433-5FA5-0C1B-4B797BF34F5F}"/>
              </a:ext>
            </a:extLst>
          </p:cNvPr>
          <p:cNvSpPr>
            <a:spLocks noGrp="1"/>
          </p:cNvSpPr>
          <p:nvPr>
            <p:ph type="title"/>
          </p:nvPr>
        </p:nvSpPr>
        <p:spPr>
          <a:xfrm>
            <a:off x="1475807" y="325883"/>
            <a:ext cx="9513466" cy="827262"/>
          </a:xfrm>
        </p:spPr>
        <p:txBody>
          <a:bodyPr anchor="ctr">
            <a:normAutofit/>
          </a:bodyPr>
          <a:lstStyle/>
          <a:p>
            <a:r>
              <a:rPr lang="en-IN" sz="4000" dirty="0"/>
              <a:t>Programming 2:Digital Input – Joystick (FLAG)</a:t>
            </a:r>
          </a:p>
        </p:txBody>
      </p:sp>
      <p:sp>
        <p:nvSpPr>
          <p:cNvPr id="42" name="Rectangle 41">
            <a:extLst>
              <a:ext uri="{FF2B5EF4-FFF2-40B4-BE49-F238E27FC236}">
                <a16:creationId xmlns:a16="http://schemas.microsoft.com/office/drawing/2014/main" id="{DB72B645-02BA-9035-DFED-A14995FFA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2EC4870C-EF2F-3541-09B2-BDF501C32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Rectangle 3">
            <a:extLst>
              <a:ext uri="{FF2B5EF4-FFF2-40B4-BE49-F238E27FC236}">
                <a16:creationId xmlns:a16="http://schemas.microsoft.com/office/drawing/2014/main" id="{1E868BE0-201D-9584-43A4-1622F70BEBBC}"/>
              </a:ext>
            </a:extLst>
          </p:cNvPr>
          <p:cNvSpPr>
            <a:spLocks noChangeArrowheads="1"/>
          </p:cNvSpPr>
          <p:nvPr/>
        </p:nvSpPr>
        <p:spPr bwMode="auto">
          <a:xfrm>
            <a:off x="4818962" y="2445548"/>
            <a:ext cx="184731" cy="516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84632" eaLnBrk="0" fontAlgn="base" hangingPunct="0">
              <a:spcBef>
                <a:spcPct val="0"/>
              </a:spcBef>
              <a:spcAft>
                <a:spcPts val="600"/>
              </a:spcAft>
            </a:pPr>
            <a:br>
              <a:rPr lang="en-US" altLang="en-US" sz="954" kern="1200">
                <a:solidFill>
                  <a:schemeClr val="tx1"/>
                </a:solidFill>
                <a:latin typeface="Arial" panose="020B0604020202020204" pitchFamily="34" charset="0"/>
                <a:ea typeface="+mn-ea"/>
                <a:cs typeface="+mn-c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05A8FAA6-4C2B-E56A-D4C9-EB34FFD80FFF}"/>
              </a:ext>
            </a:extLst>
          </p:cNvPr>
          <p:cNvSpPr txBox="1"/>
          <p:nvPr/>
        </p:nvSpPr>
        <p:spPr>
          <a:xfrm>
            <a:off x="659234" y="6212345"/>
            <a:ext cx="3334322" cy="393056"/>
          </a:xfrm>
          <a:prstGeom prst="rect">
            <a:avLst/>
          </a:prstGeom>
          <a:noFill/>
        </p:spPr>
        <p:txBody>
          <a:bodyPr wrap="square">
            <a:spAutoFit/>
          </a:bodyPr>
          <a:lstStyle/>
          <a:p>
            <a:pPr defTabSz="484632">
              <a:spcAft>
                <a:spcPts val="600"/>
              </a:spcAft>
            </a:pPr>
            <a:r>
              <a:rPr lang="en-IN" sz="954" kern="1200" dirty="0">
                <a:solidFill>
                  <a:schemeClr val="tx1"/>
                </a:solidFill>
                <a:latin typeface="+mn-lt"/>
                <a:ea typeface="+mn-ea"/>
                <a:cs typeface="+mn-cs"/>
              </a:rPr>
              <a:t>For online Simulations:</a:t>
            </a:r>
            <a:br>
              <a:rPr lang="en-IN" sz="954" kern="1200" dirty="0">
                <a:solidFill>
                  <a:schemeClr val="tx1"/>
                </a:solidFill>
                <a:latin typeface="+mn-lt"/>
                <a:ea typeface="+mn-ea"/>
                <a:cs typeface="+mn-cs"/>
              </a:rPr>
            </a:br>
            <a:r>
              <a:rPr lang="en-IN" sz="1000" dirty="0"/>
              <a:t>https://wokwi.com/projects/389037186644677633</a:t>
            </a:r>
            <a:endParaRPr lang="en-IN" dirty="0"/>
          </a:p>
        </p:txBody>
      </p:sp>
      <p:sp>
        <p:nvSpPr>
          <p:cNvPr id="9" name="TextBox 8">
            <a:extLst>
              <a:ext uri="{FF2B5EF4-FFF2-40B4-BE49-F238E27FC236}">
                <a16:creationId xmlns:a16="http://schemas.microsoft.com/office/drawing/2014/main" id="{F1F428DD-B68E-C28F-BD1E-6A15362D8DAB}"/>
              </a:ext>
            </a:extLst>
          </p:cNvPr>
          <p:cNvSpPr txBox="1"/>
          <p:nvPr/>
        </p:nvSpPr>
        <p:spPr>
          <a:xfrm>
            <a:off x="533400" y="1116994"/>
            <a:ext cx="11125200"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A button (connected to the </a:t>
            </a:r>
            <a:r>
              <a:rPr kumimoji="0" lang="en-IN" sz="1400" b="0" i="0" u="none" strike="noStrike" kern="1200" cap="none" spc="0" normalizeH="0" baseline="0" noProof="0" dirty="0" err="1">
                <a:ln>
                  <a:noFill/>
                </a:ln>
                <a:solidFill>
                  <a:prstClr val="black"/>
                </a:solidFill>
                <a:effectLst/>
                <a:uLnTx/>
                <a:uFillTx/>
                <a:latin typeface="Calibri" panose="020F0502020204030204"/>
                <a:ea typeface="+mn-ea"/>
                <a:cs typeface="+mn-cs"/>
              </a:rPr>
              <a:t>SWPin</a:t>
            </a: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 controls four LEDs (connected to ledPin1, ledPin2, ledPin3, and ledPin4). The button press cycles through the LEDs, lighting them up one at a time in sequence. The count variable keeps track of the button presses, determining which LED to light up. The cycle goes from LED 1 to LED 4, and then resets, turning all LEDs off and starting over. The </a:t>
            </a:r>
            <a:r>
              <a:rPr kumimoji="0" lang="en-IN" sz="1400" b="0" i="0" u="none" strike="noStrike" kern="1200" cap="none" spc="0" normalizeH="0" baseline="0" noProof="0" dirty="0" err="1">
                <a:ln>
                  <a:noFill/>
                </a:ln>
                <a:solidFill>
                  <a:prstClr val="black"/>
                </a:solidFill>
                <a:effectLst/>
                <a:uLnTx/>
                <a:uFillTx/>
                <a:latin typeface="Calibri" panose="020F0502020204030204"/>
                <a:ea typeface="+mn-ea"/>
                <a:cs typeface="+mn-cs"/>
              </a:rPr>
              <a:t>lastButtonState</a:t>
            </a: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 variable acts as a flag to store the last state of the button, allowing the code to detect state changes from HIGH to LOW (button press). This implementation does not include a debounce mechanism to handle button bounce, except for an optional delay commented out that could be used for debouncing. The state of the switch, the flag (indicating the last button state), and the count are printed to the Serial Monitor for debugging purposes.</a:t>
            </a:r>
          </a:p>
        </p:txBody>
      </p:sp>
      <p:sp>
        <p:nvSpPr>
          <p:cNvPr id="18" name="TextBox 17">
            <a:extLst>
              <a:ext uri="{FF2B5EF4-FFF2-40B4-BE49-F238E27FC236}">
                <a16:creationId xmlns:a16="http://schemas.microsoft.com/office/drawing/2014/main" id="{3F74634F-CE69-32F8-22CE-9FA5DCD7338B}"/>
              </a:ext>
            </a:extLst>
          </p:cNvPr>
          <p:cNvSpPr txBox="1"/>
          <p:nvPr/>
        </p:nvSpPr>
        <p:spPr>
          <a:xfrm>
            <a:off x="560098" y="2532990"/>
            <a:ext cx="3433458" cy="3708708"/>
          </a:xfrm>
          <a:prstGeom prst="rect">
            <a:avLst/>
          </a:prstGeom>
          <a:noFill/>
        </p:spPr>
        <p:txBody>
          <a:bodyPr wrap="square">
            <a:spAutoFit/>
          </a:bodyPr>
          <a:lstStyle/>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28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the switch</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ledPin1 = </a:t>
            </a:r>
            <a:r>
              <a:rPr lang="en-US" sz="800" b="0" dirty="0">
                <a:solidFill>
                  <a:srgbClr val="005C5F"/>
                </a:solidFill>
                <a:effectLst/>
                <a:latin typeface="Consolas" panose="020B0609020204030204" pitchFamily="49" charset="0"/>
              </a:rPr>
              <a:t>16</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1</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ledPin2 = </a:t>
            </a:r>
            <a:r>
              <a:rPr lang="en-US" sz="800" b="0" dirty="0">
                <a:solidFill>
                  <a:srgbClr val="005C5F"/>
                </a:solidFill>
                <a:effectLst/>
                <a:latin typeface="Consolas" panose="020B0609020204030204" pitchFamily="49" charset="0"/>
              </a:rPr>
              <a:t>17</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2</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ledPin3 = </a:t>
            </a:r>
            <a:r>
              <a:rPr lang="en-US" sz="800" b="0" dirty="0">
                <a:solidFill>
                  <a:srgbClr val="005C5F"/>
                </a:solidFill>
                <a:effectLst/>
                <a:latin typeface="Consolas" panose="020B0609020204030204" pitchFamily="49" charset="0"/>
              </a:rPr>
              <a:t>18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3</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ledPin4 = </a:t>
            </a:r>
            <a:r>
              <a:rPr lang="en-US" sz="800" b="0" dirty="0">
                <a:solidFill>
                  <a:srgbClr val="005C5F"/>
                </a:solidFill>
                <a:effectLst/>
                <a:latin typeface="Consolas" panose="020B0609020204030204" pitchFamily="49" charset="0"/>
              </a:rPr>
              <a:t>19</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4</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1200" b="0" dirty="0">
                <a:solidFill>
                  <a:srgbClr val="00979D"/>
                </a:solidFill>
                <a:effectLst/>
                <a:latin typeface="Consolas" panose="020B0609020204030204" pitchFamily="49" charset="0"/>
              </a:rPr>
              <a:t>int</a:t>
            </a:r>
            <a:r>
              <a:rPr lang="en-US" sz="1200" b="0" dirty="0">
                <a:solidFill>
                  <a:srgbClr val="4E5B61"/>
                </a:solidFill>
                <a:effectLst/>
                <a:latin typeface="Consolas" panose="020B0609020204030204" pitchFamily="49" charset="0"/>
              </a:rPr>
              <a:t> </a:t>
            </a:r>
            <a:r>
              <a:rPr lang="en-US" sz="1200" b="0" dirty="0" err="1">
                <a:solidFill>
                  <a:srgbClr val="4E5B61"/>
                </a:solidFill>
                <a:effectLst/>
                <a:latin typeface="Consolas" panose="020B0609020204030204" pitchFamily="49" charset="0"/>
              </a:rPr>
              <a:t>lastButtonState</a:t>
            </a:r>
            <a:r>
              <a:rPr lang="en-US" sz="1200" b="0" dirty="0">
                <a:solidFill>
                  <a:srgbClr val="4E5B61"/>
                </a:solidFill>
                <a:effectLst/>
                <a:latin typeface="Consolas" panose="020B0609020204030204" pitchFamily="49" charset="0"/>
              </a:rPr>
              <a:t>;</a:t>
            </a:r>
            <a:r>
              <a:rPr lang="en-US" sz="1200" b="0" dirty="0">
                <a:solidFill>
                  <a:srgbClr val="95A5A6"/>
                </a:solidFill>
                <a:effectLst/>
                <a:latin typeface="Consolas" panose="020B0609020204030204" pitchFamily="49" charset="0"/>
              </a:rPr>
              <a:t> // Acting as Flag that Stores the last state of the button.</a:t>
            </a:r>
            <a:endParaRPr lang="en-US" sz="1200" b="0" dirty="0">
              <a:solidFill>
                <a:srgbClr val="4E5B61"/>
              </a:solidFill>
              <a:effectLst/>
              <a:latin typeface="Consolas" panose="020B0609020204030204" pitchFamily="49" charset="0"/>
            </a:endParaRPr>
          </a:p>
          <a:p>
            <a:r>
              <a:rPr lang="en-US" sz="1200" b="0" dirty="0">
                <a:solidFill>
                  <a:srgbClr val="00979D"/>
                </a:solidFill>
                <a:effectLst/>
                <a:latin typeface="Consolas" panose="020B0609020204030204" pitchFamily="49" charset="0"/>
              </a:rPr>
              <a:t>int</a:t>
            </a:r>
            <a:r>
              <a:rPr lang="en-US" sz="1200" b="0" dirty="0">
                <a:solidFill>
                  <a:srgbClr val="4E5B61"/>
                </a:solidFill>
                <a:effectLst/>
                <a:latin typeface="Consolas" panose="020B0609020204030204" pitchFamily="49" charset="0"/>
              </a:rPr>
              <a:t> </a:t>
            </a:r>
            <a:r>
              <a:rPr lang="en-US" sz="1200" b="0" dirty="0" err="1">
                <a:solidFill>
                  <a:srgbClr val="4E5B61"/>
                </a:solidFill>
                <a:effectLst/>
                <a:latin typeface="Consolas" panose="020B0609020204030204" pitchFamily="49" charset="0"/>
              </a:rPr>
              <a:t>currentButtonState</a:t>
            </a:r>
            <a:r>
              <a:rPr lang="en-US" sz="1200" b="0" dirty="0">
                <a:solidFill>
                  <a:srgbClr val="4E5B61"/>
                </a:solidFill>
                <a:effectLst/>
                <a:latin typeface="Consolas" panose="020B0609020204030204" pitchFamily="49" charset="0"/>
              </a:rPr>
              <a:t>;</a:t>
            </a:r>
            <a:r>
              <a:rPr lang="en-US" sz="1200" b="0" dirty="0">
                <a:solidFill>
                  <a:srgbClr val="95A5A6"/>
                </a:solidFill>
                <a:effectLst/>
                <a:latin typeface="Consolas" panose="020B0609020204030204" pitchFamily="49" charset="0"/>
              </a:rPr>
              <a:t> // Stores the current state of the button</a:t>
            </a:r>
            <a:endParaRPr lang="en-US" sz="12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count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Counter for cycling through LED states</a:t>
            </a:r>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void</a:t>
            </a:r>
            <a:r>
              <a:rPr lang="en-US" sz="800" b="0" dirty="0">
                <a:solidFill>
                  <a:srgbClr val="4E5B61"/>
                </a:solidFill>
                <a:effectLst/>
                <a:latin typeface="Consolas" panose="020B0609020204030204" pitchFamily="49" charset="0"/>
              </a:rPr>
              <a:t> </a:t>
            </a:r>
            <a:r>
              <a:rPr lang="en-US" sz="800" b="0" dirty="0">
                <a:solidFill>
                  <a:srgbClr val="D35400"/>
                </a:solidFill>
                <a:effectLst/>
                <a:latin typeface="Consolas" panose="020B0609020204030204" pitchFamily="49" charset="0"/>
              </a:rPr>
              <a:t>setup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begin</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9600</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Start serial communication at 9600 bps</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INPUT_PULLUP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Set the switch pin as input with internal pull-up</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ledPin1,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Set LED 1 pin as output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ledPin2,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Set LED 2 pin as output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ledPin3,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Set LED 3 pin as output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ledPin4,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Set LED 4 pin as output</a:t>
            </a:r>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Read the initial state of the button and set it as the last button state</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endParaRPr lang="en-IN" sz="700" dirty="0"/>
          </a:p>
        </p:txBody>
      </p:sp>
      <p:sp>
        <p:nvSpPr>
          <p:cNvPr id="11" name="TextBox 10">
            <a:extLst>
              <a:ext uri="{FF2B5EF4-FFF2-40B4-BE49-F238E27FC236}">
                <a16:creationId xmlns:a16="http://schemas.microsoft.com/office/drawing/2014/main" id="{FEF1CE09-2964-6A53-2D56-060798A9D797}"/>
              </a:ext>
            </a:extLst>
          </p:cNvPr>
          <p:cNvSpPr txBox="1"/>
          <p:nvPr/>
        </p:nvSpPr>
        <p:spPr>
          <a:xfrm>
            <a:off x="4652790" y="2501989"/>
            <a:ext cx="7892705" cy="45858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979D"/>
                </a:solidFill>
                <a:effectLst/>
                <a:uLnTx/>
                <a:uFillTx/>
                <a:latin typeface="Consolas" panose="020B0609020204030204" pitchFamily="49" charset="0"/>
                <a:ea typeface="+mn-ea"/>
                <a:cs typeface="+mn-cs"/>
              </a:rPr>
              <a:t>void</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D35400"/>
                </a:solidFill>
                <a:effectLst/>
                <a:uLnTx/>
                <a:uFillTx/>
                <a:latin typeface="Consolas" panose="020B0609020204030204" pitchFamily="49" charset="0"/>
                <a:ea typeface="+mn-ea"/>
                <a:cs typeface="+mn-cs"/>
              </a:rPr>
              <a:t>loop</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currentButtonState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digitalRead</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SWPin</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Read the current state of the switch</a:t>
            </a:r>
            <a:b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b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Check for button press (transition from HIGH to LOW)</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currentButtonState</a:t>
            </a:r>
            <a:r>
              <a:rPr kumimoji="0" lang="en-US" sz="12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 LOW &amp;&amp; </a:t>
            </a:r>
            <a:r>
              <a:rPr kumimoji="0" lang="en-US" sz="12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lastButtonState</a:t>
            </a:r>
            <a:r>
              <a:rPr kumimoji="0" lang="en-US" sz="12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 HIGH</a:t>
            </a:r>
            <a:r>
              <a:rPr kumimoji="0" lang="en-US" sz="12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Increment the count only if the button was released before</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Optional: Add delay here for debouncing if needed</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b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b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Save the current state as the last state, for next time through the loop</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lastButtonState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 </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currentButtonState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Flag is to Update the </a:t>
            </a:r>
            <a:r>
              <a:rPr kumimoji="0" lang="en-US" sz="800" b="0" i="0" u="none" strike="noStrike" kern="1200" cap="none" spc="0" normalizeH="0" baseline="0" noProof="0" dirty="0" err="1">
                <a:ln>
                  <a:noFill/>
                </a:ln>
                <a:solidFill>
                  <a:srgbClr val="95A5A6"/>
                </a:solidFill>
                <a:effectLst/>
                <a:uLnTx/>
                <a:uFillTx/>
                <a:latin typeface="Consolas" panose="020B0609020204030204" pitchFamily="49" charset="0"/>
                <a:ea typeface="+mn-ea"/>
                <a:cs typeface="+mn-cs"/>
              </a:rPr>
              <a:t>lastButtonState</a:t>
            </a: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for the next iteration</a:t>
            </a:r>
            <a:b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b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Set the LED states based on the count</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switch</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count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case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1</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ledPin1, HIGH</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ledPin2,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ledPin3,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ledPin4,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break</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case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2</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ledPin1,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ledPin2, HIGH</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ledPin3,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ledPin4,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break</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case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3</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ledPin1,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ledPin2,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ledPin3, HIGH</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ledPin4,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break</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case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4</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ledPin1,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ledPin2,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ledPin3,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ledPin4, HIGH</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break</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case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5</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Reset count to 0 and turn off all LEDs</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count =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0</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ledPin1,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ledPin2,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ledPin3,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ledPin4,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break</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Print the switch state (current button state), Flag state (last button state) and count to the Serial Monitor for debugging</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Serial monitor is the Magnetic Symbol, Located on the Top most right of the screen</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005C5F"/>
                </a:solidFill>
                <a:effectLst/>
                <a:uLnTx/>
                <a:uFillTx/>
                <a:latin typeface="Consolas" panose="020B0609020204030204" pitchFamily="49" charset="0"/>
                <a:ea typeface="+mn-ea"/>
                <a:cs typeface="+mn-cs"/>
              </a:rPr>
              <a:t>tSW</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 =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currentButtonState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005C5F"/>
                </a:solidFill>
                <a:effectLst/>
                <a:uLnTx/>
                <a:uFillTx/>
                <a:latin typeface="Consolas" panose="020B0609020204030204" pitchFamily="49" charset="0"/>
                <a:ea typeface="+mn-ea"/>
                <a:cs typeface="+mn-cs"/>
              </a:rPr>
              <a:t>tFlag</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 =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lastButtonState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005C5F"/>
                </a:solidFill>
                <a:effectLst/>
                <a:uLnTx/>
                <a:uFillTx/>
                <a:latin typeface="Consolas" panose="020B0609020204030204" pitchFamily="49" charset="0"/>
                <a:ea typeface="+mn-ea"/>
                <a:cs typeface="+mn-cs"/>
              </a:rPr>
              <a:t>tCount</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 =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println</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count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b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841285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1338</TotalTime>
  <Words>8970</Words>
  <Application>Microsoft Office PowerPoint</Application>
  <PresentationFormat>Widescreen</PresentationFormat>
  <Paragraphs>1037</Paragraphs>
  <Slides>40</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-apple-system</vt:lpstr>
      <vt:lpstr>Aptos</vt:lpstr>
      <vt:lpstr>Arial</vt:lpstr>
      <vt:lpstr>Berlin Sans FB</vt:lpstr>
      <vt:lpstr>Calibri</vt:lpstr>
      <vt:lpstr>Calibri Light</vt:lpstr>
      <vt:lpstr>Consolas</vt:lpstr>
      <vt:lpstr>Lato</vt:lpstr>
      <vt:lpstr>system-ui</vt:lpstr>
      <vt:lpstr>Office Theme</vt:lpstr>
      <vt:lpstr>PICO CODING</vt:lpstr>
      <vt:lpstr>PIN DIAGRAM</vt:lpstr>
      <vt:lpstr>Coding using Arduino IDE</vt:lpstr>
      <vt:lpstr>If serial port issues: FILE -&gt; Preference and select          Additional board manager URLs: paste the URL      Install new Board: Board manager -&gt; PICO -&gt; Raspberry Pi Pico/RP2040 </vt:lpstr>
      <vt:lpstr>Programming</vt:lpstr>
      <vt:lpstr>Programme Example: Blink</vt:lpstr>
      <vt:lpstr>Programming 1:Digital Input - Joystick</vt:lpstr>
      <vt:lpstr>Programming 2:Digital Input - Joystick</vt:lpstr>
      <vt:lpstr>Programming 2:Digital Input – Joystick (FLAG)</vt:lpstr>
      <vt:lpstr>FLAG WORKING</vt:lpstr>
      <vt:lpstr>Programming 2:Digital Input – Joystick (Bouncing TIME)</vt:lpstr>
      <vt:lpstr>Programming 2:Digital Input – Joystick (Bouncing TIME) + Flashing</vt:lpstr>
      <vt:lpstr>Programming 3:Analog Input - Joystick</vt:lpstr>
      <vt:lpstr>Programming 4:Analog Input - Joystick</vt:lpstr>
      <vt:lpstr>Programming 5:Analog Input - Joystick</vt:lpstr>
      <vt:lpstr>Rotary Encoder Module</vt:lpstr>
      <vt:lpstr>Rotary Encoder Module Pinout</vt:lpstr>
      <vt:lpstr>Internal rotary encoders</vt:lpstr>
      <vt:lpstr>PowerPoint Presentation</vt:lpstr>
      <vt:lpstr>PowerPoint Presentation</vt:lpstr>
      <vt:lpstr>PowerPoint Presentation</vt:lpstr>
      <vt:lpstr>PowerPoint Presentation</vt:lpstr>
      <vt:lpstr>Types Rotary Encoder</vt:lpstr>
      <vt:lpstr>Interrupt </vt:lpstr>
      <vt:lpstr>What is an interrupt? An interrupt in relation to microcontrollers is a mechanism that temporarily suspends the main program, passing control to an interim code. </vt:lpstr>
      <vt:lpstr>PowerPoint Presentation</vt:lpstr>
      <vt:lpstr>Programming 6:Interrupt - Encoder</vt:lpstr>
      <vt:lpstr>Programming 6.1: Direction - Encoder</vt:lpstr>
      <vt:lpstr>Programming 6.2: Speed - Encoder</vt:lpstr>
      <vt:lpstr>Programming 5: Rotary Encoder &amp; Odometry</vt:lpstr>
      <vt:lpstr>PICO – OLED</vt:lpstr>
      <vt:lpstr>What is OLED's</vt:lpstr>
      <vt:lpstr>PICO – OLED libraries </vt:lpstr>
      <vt:lpstr>PowerPoint Presentation</vt:lpstr>
      <vt:lpstr>UDP – Server/Client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PICO CODING</dc:title>
  <dc:creator>Stain Eblir</dc:creator>
  <cp:lastModifiedBy>Stain Eblir</cp:lastModifiedBy>
  <cp:revision>100</cp:revision>
  <dcterms:created xsi:type="dcterms:W3CDTF">2024-01-31T02:27:09Z</dcterms:created>
  <dcterms:modified xsi:type="dcterms:W3CDTF">2024-03-25T21:04:25Z</dcterms:modified>
</cp:coreProperties>
</file>